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78" r:id="rId4"/>
    <p:sldId id="279" r:id="rId5"/>
    <p:sldId id="280" r:id="rId6"/>
    <p:sldId id="274" r:id="rId7"/>
    <p:sldId id="276" r:id="rId8"/>
    <p:sldId id="281" r:id="rId9"/>
    <p:sldId id="286" r:id="rId10"/>
    <p:sldId id="288" r:id="rId11"/>
    <p:sldId id="289" r:id="rId12"/>
    <p:sldId id="287" r:id="rId13"/>
    <p:sldId id="283" r:id="rId14"/>
    <p:sldId id="271" r:id="rId15"/>
    <p:sldId id="285" r:id="rId16"/>
    <p:sldId id="272" r:id="rId17"/>
    <p:sldId id="284" r:id="rId18"/>
    <p:sldId id="264" r:id="rId19"/>
    <p:sldId id="269" r:id="rId20"/>
  </p:sldIdLst>
  <p:sldSz cx="9144000" cy="5143500" type="screen16x9"/>
  <p:notesSz cx="6858000" cy="9144000"/>
  <p:embeddedFontLst>
    <p:embeddedFont>
      <p:font typeface="Lato" panose="020B0604020202020204" charset="0"/>
      <p:regular r:id="rId22"/>
      <p:bold r:id="rId23"/>
      <p:italic r:id="rId24"/>
      <p:boldItalic r:id="rId25"/>
    </p:embeddedFont>
    <p:embeddedFont>
      <p:font typeface="Playfair Display" panose="020B0604020202020204" charset="-52"/>
      <p:regular r:id="rId26"/>
      <p:bold r:id="rId27"/>
      <p:italic r:id="rId28"/>
      <p:boldItalic r:id="rId29"/>
    </p:embeddedFont>
    <p:embeddedFont>
      <p:font typeface="Trebuchet MS" panose="020B0603020202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23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6f73a0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6f73a0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0f76a8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0f76a8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548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0f76a8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0f76a8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883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6f73a0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c6f73a0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304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0f76a8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0f76a8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61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0f76a8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0f76a8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500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e3ba2a84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e3ba2a84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6f73a04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6f73a04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0f76a8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0f76a8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0f76a8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0f76a8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52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0f76a8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0f76a8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39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0f76a8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0f76a8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905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0f76a8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0f76a8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800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0f76a8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0f76a8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120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0f76a8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0f76a8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7513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b0f76a8f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b0f76a8f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055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lue-gold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o-crst.r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311700" y="1688841"/>
            <a:ext cx="8520600" cy="14089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/>
              <a:t>ВОЛОНТЕРСКИЙ ЦЕНТР  “СЕРЕБРЯНЫЙ ВОЗРАСТ”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" sz="2400" b="1" dirty="0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buNone/>
            </a:pPr>
            <a:r>
              <a:rPr lang="ru" sz="2400" b="1" dirty="0">
                <a:solidFill>
                  <a:srgbClr val="002060"/>
                </a:solidFill>
              </a:rPr>
              <a:t>СЕРЕБРЯНОЕ ВОЛОНТЕРСТВО – НОРМА ЖИЗНИ</a:t>
            </a: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buNone/>
            </a:pPr>
            <a:endParaRPr lang="ru" sz="1600" dirty="0"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buNone/>
            </a:pPr>
            <a:r>
              <a:rPr lang="ru" sz="1600" dirty="0"/>
              <a:t>МОСКВА</a:t>
            </a: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buNone/>
            </a:pPr>
            <a:r>
              <a:rPr lang="ru" sz="1600" dirty="0"/>
              <a:t>2022</a:t>
            </a:r>
            <a:endParaRPr sz="1600" dirty="0"/>
          </a:p>
        </p:txBody>
      </p:sp>
      <p:sp>
        <p:nvSpPr>
          <p:cNvPr id="70" name="Google Shape;70;p13"/>
          <p:cNvSpPr/>
          <p:nvPr/>
        </p:nvSpPr>
        <p:spPr>
          <a:xfrm>
            <a:off x="205273" y="109000"/>
            <a:ext cx="8627027" cy="115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5728" y="109000"/>
            <a:ext cx="1538751" cy="12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8E4EAB-FD44-45EE-BF62-DC098309F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14" b="17897"/>
          <a:stretch/>
        </p:blipFill>
        <p:spPr>
          <a:xfrm>
            <a:off x="6197250" y="298579"/>
            <a:ext cx="2343300" cy="7272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D60D4C-97BF-4378-A2D7-B86314A1F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16" y="232773"/>
            <a:ext cx="2607768" cy="9098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1700" y="231006"/>
            <a:ext cx="8520600" cy="1009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" sz="1800" b="1" dirty="0"/>
              <a:t>ВОЛОНТЕРСКИЙ ЦЕНТР  “СЕРЕБРЯНЫЙ ВОЗРАСТ”</a:t>
            </a:r>
            <a:br>
              <a:rPr lang="ru" sz="1800" b="1" dirty="0"/>
            </a:br>
            <a:br>
              <a:rPr lang="ru" sz="1800" b="1" dirty="0"/>
            </a:br>
            <a:r>
              <a:rPr lang="ru" sz="18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800" b="1" dirty="0">
                <a:solidFill>
                  <a:srgbClr val="002060"/>
                </a:solidFill>
              </a:rPr>
            </a:br>
            <a:br>
              <a:rPr lang="ru" sz="2000" dirty="0"/>
            </a:br>
            <a:endParaRPr sz="2400"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11700" y="1393563"/>
            <a:ext cx="8520600" cy="35625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b="1" dirty="0">
                <a:solidFill>
                  <a:srgbClr val="20124D"/>
                </a:solidFill>
              </a:rPr>
              <a:t>          СОЦИАЛЬНОЕ ВОЛОНТЕРСТВО</a:t>
            </a:r>
          </a:p>
          <a:p>
            <a:pPr marL="285750" lvl="0" indent="-285750" algn="l" rtl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20124D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954F7B-0655-4780-AE34-2B93445DF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4" y="2533838"/>
            <a:ext cx="2695669" cy="20217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3F7C77-276E-474C-8684-174EBD178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22" t="15313" b="6359"/>
          <a:stretch/>
        </p:blipFill>
        <p:spPr>
          <a:xfrm>
            <a:off x="6657010" y="1892174"/>
            <a:ext cx="1989626" cy="26255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534B86-3C19-4816-AEE8-4E7B717B22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68" t="30737" r="9471"/>
          <a:stretch/>
        </p:blipFill>
        <p:spPr>
          <a:xfrm>
            <a:off x="3378697" y="2533838"/>
            <a:ext cx="3080404" cy="19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02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1700" y="231006"/>
            <a:ext cx="8520600" cy="1009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" sz="1800" b="1" dirty="0"/>
              <a:t>ВОЛОНТЕРСКИЙ ЦЕНТР  “СЕРЕБРЯНЫЙ ВОЗРАСТ”</a:t>
            </a:r>
            <a:br>
              <a:rPr lang="ru" sz="1800" b="1" dirty="0"/>
            </a:br>
            <a:br>
              <a:rPr lang="ru" sz="1800" b="1" dirty="0"/>
            </a:br>
            <a:r>
              <a:rPr lang="ru" sz="18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800" b="1" dirty="0">
                <a:solidFill>
                  <a:srgbClr val="002060"/>
                </a:solidFill>
              </a:rPr>
            </a:br>
            <a:br>
              <a:rPr lang="ru" sz="2000" dirty="0"/>
            </a:br>
            <a:endParaRPr sz="2400"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5625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b="1" dirty="0">
                <a:solidFill>
                  <a:srgbClr val="20124D"/>
                </a:solidFill>
              </a:rPr>
              <a:t>                  СОЦИАЛЬНОЕ ВОЛОНТЕРСТВО</a:t>
            </a:r>
          </a:p>
          <a:p>
            <a:pPr marL="285750" lvl="0" indent="-285750" algn="l" rtl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20124D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D95556-7BD2-48D7-8234-6D15CB2D0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7" t="11617" r="20194" b="18384"/>
          <a:stretch/>
        </p:blipFill>
        <p:spPr>
          <a:xfrm>
            <a:off x="669956" y="2299285"/>
            <a:ext cx="1680580" cy="22732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E913CB-C09F-4087-8B70-BBC99EDA5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6" t="11617" r="13828" b="13575"/>
          <a:stretch/>
        </p:blipFill>
        <p:spPr>
          <a:xfrm>
            <a:off x="2679826" y="2282492"/>
            <a:ext cx="3308398" cy="22900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A7EBD7-DAA2-4FCA-B8B5-E88476E6C5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63" t="7920" r="6347" b="7591"/>
          <a:stretch/>
        </p:blipFill>
        <p:spPr>
          <a:xfrm>
            <a:off x="6372263" y="1618320"/>
            <a:ext cx="2210422" cy="29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40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1700" y="231006"/>
            <a:ext cx="8520600" cy="1009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" sz="1800" b="1" dirty="0"/>
              <a:t>ВОЛОНТЕРСКИЙ ЦЕНТР  “СЕРЕБРЯНЫЙ ВОЗРАСТ”</a:t>
            </a:r>
            <a:br>
              <a:rPr lang="ru" sz="1800" b="1" dirty="0"/>
            </a:br>
            <a:br>
              <a:rPr lang="ru" sz="1800" b="1" dirty="0"/>
            </a:br>
            <a:r>
              <a:rPr lang="ru" sz="18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800" b="1" dirty="0">
                <a:solidFill>
                  <a:srgbClr val="002060"/>
                </a:solidFill>
              </a:rPr>
            </a:br>
            <a:br>
              <a:rPr lang="ru" sz="2000" dirty="0"/>
            </a:br>
            <a:endParaRPr sz="2400"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5625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b="1" dirty="0">
                <a:solidFill>
                  <a:srgbClr val="20124D"/>
                </a:solidFill>
              </a:rPr>
              <a:t>                                           СОЦИАЛЬНОЕ ВОЛОНТЕРСТВО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lvl="0" indent="0" algn="ctr" rtl="0">
              <a:lnSpc>
                <a:spcPts val="3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lang="ru-RU" sz="1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lvl="0" indent="0" rtl="0">
              <a:lnSpc>
                <a:spcPts val="3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                      ЗАПИСЬ АУДИО И ВИДЕОФАЙЛОВ </a:t>
            </a:r>
          </a:p>
          <a:p>
            <a:pPr marL="0" lvl="0" indent="0" rtl="0">
              <a:lnSpc>
                <a:spcPts val="3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                 С ЛИТЕРАТУРНЫМИ ПРОИЗВЕДЕНИЯМИ, </a:t>
            </a:r>
          </a:p>
          <a:p>
            <a:pPr marL="0" lvl="0" indent="0" rtl="0">
              <a:lnSpc>
                <a:spcPts val="3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                               ПРОВЕДЕНИЕ ВЕБИНАРОВ  </a:t>
            </a:r>
          </a:p>
          <a:p>
            <a:pPr marL="0" lvl="0" indent="0" rtl="0">
              <a:lnSpc>
                <a:spcPts val="3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             (группа в </a:t>
            </a:r>
            <a:r>
              <a:rPr lang="ru-RU" sz="1400" b="1" dirty="0" err="1">
                <a:solidFill>
                  <a:schemeClr val="accent4">
                    <a:lumMod val="50000"/>
                  </a:schemeClr>
                </a:solidFill>
              </a:rPr>
              <a:t>вотсап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 «Волонтеры читают классику»)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20124D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11BB88-7C3A-419D-B106-70570222C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210" y="2163779"/>
            <a:ext cx="3360251" cy="241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32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1700" y="231006"/>
            <a:ext cx="8520600" cy="1009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" sz="1800" b="1" dirty="0"/>
              <a:t>ВОЛОНТЕРСКИЙ ЦЕНТР  “СЕРЕБРЯНЫЙ ВОЗРАСТ”</a:t>
            </a:r>
            <a:br>
              <a:rPr lang="ru" sz="1800" b="1" dirty="0"/>
            </a:br>
            <a:br>
              <a:rPr lang="ru" sz="1800" b="1" dirty="0"/>
            </a:br>
            <a:r>
              <a:rPr lang="ru" sz="18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800" b="1" dirty="0">
                <a:solidFill>
                  <a:srgbClr val="002060"/>
                </a:solidFill>
              </a:rPr>
            </a:br>
            <a:br>
              <a:rPr lang="ru" sz="2000" dirty="0"/>
            </a:br>
            <a:endParaRPr sz="2400"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5625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b="1" dirty="0">
                <a:solidFill>
                  <a:srgbClr val="20124D"/>
                </a:solidFill>
              </a:rPr>
              <a:t>МЕДИАВОЛОНТЕРСТВО</a:t>
            </a: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ВОЛОНТЕРЫ БЕСПЛАТНО ПОСЕЩАЮТ КУЛЬТУРНЫЕ МЕРОПРИЯТИЯ И ПИШУТ ПОСТЫ В СОЦИАЛЬНЫХ СЕТЯХ</a:t>
            </a:r>
            <a:endParaRPr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65707-B418-4F85-B1FC-8153D3159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83" y="3297631"/>
            <a:ext cx="2147329" cy="16104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28523C-1F56-4B69-97DF-2649C6FBAF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056"/>
          <a:stretch/>
        </p:blipFill>
        <p:spPr>
          <a:xfrm>
            <a:off x="6038704" y="3329646"/>
            <a:ext cx="2247976" cy="16035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770EDC-4DDD-4F0D-98AA-6614F6E76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589" y="3304536"/>
            <a:ext cx="1202694" cy="16035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4A2694-9C19-4864-8206-D95FB0DAD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009" y="3329646"/>
            <a:ext cx="1202695" cy="160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72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subTitle" idx="1"/>
          </p:nvPr>
        </p:nvSpPr>
        <p:spPr>
          <a:xfrm>
            <a:off x="4660521" y="869132"/>
            <a:ext cx="4383892" cy="2251333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</a:pPr>
            <a:r>
              <a:rPr lang="ru-RU" sz="1400" dirty="0">
                <a:solidFill>
                  <a:srgbClr val="20124D"/>
                </a:solidFill>
                <a:latin typeface="Trebuchet MS"/>
                <a:ea typeface="Trebuchet MS"/>
                <a:cs typeface="Trebuchet MS"/>
                <a:sym typeface="Trebuchet MS"/>
              </a:rPr>
              <a:t>ПОСЕЩЕНИЕ МЕРОПРИЯТИЙ И НАПИСАНИЕ  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ru-RU" sz="1400" dirty="0">
                <a:solidFill>
                  <a:srgbClr val="20124D"/>
                </a:solidFill>
                <a:latin typeface="Trebuchet MS"/>
                <a:ea typeface="Trebuchet MS"/>
                <a:cs typeface="Trebuchet MS"/>
                <a:sym typeface="Trebuchet MS"/>
              </a:rPr>
              <a:t>      ПОСТОВ В СОЦ. СЕТЯХ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</a:pPr>
            <a:r>
              <a:rPr lang="ru-RU" sz="1400" dirty="0">
                <a:solidFill>
                  <a:srgbClr val="20124D"/>
                </a:solidFill>
                <a:latin typeface="Trebuchet MS"/>
                <a:ea typeface="Trebuchet MS"/>
                <a:cs typeface="Trebuchet MS"/>
                <a:sym typeface="Trebuchet MS"/>
              </a:rPr>
              <a:t>ПУБЛИКАЦИЯ РАССКАЗОВ,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ru-RU" sz="1400" dirty="0">
                <a:solidFill>
                  <a:srgbClr val="20124D"/>
                </a:solidFill>
                <a:latin typeface="Trebuchet MS"/>
                <a:ea typeface="Trebuchet MS"/>
                <a:cs typeface="Trebuchet MS"/>
                <a:sym typeface="Trebuchet MS"/>
              </a:rPr>
              <a:t>      СТИХОВ,ФОТОГРАФИЙ  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</a:pPr>
            <a:r>
              <a:rPr lang="ru-RU" sz="1400" dirty="0">
                <a:solidFill>
                  <a:srgbClr val="20124D"/>
                </a:solidFill>
                <a:latin typeface="Trebuchet MS"/>
                <a:ea typeface="Trebuchet MS"/>
                <a:cs typeface="Trebuchet MS"/>
                <a:sym typeface="Trebuchet MS"/>
              </a:rPr>
              <a:t>ОЧЕРКОВ В ПРОЕКТЕ «СВОБОДНЫЙ ПОЛЕТ» В </a:t>
            </a:r>
            <a:r>
              <a:rPr lang="en-US" sz="1400" dirty="0">
                <a:solidFill>
                  <a:srgbClr val="20124D"/>
                </a:solidFill>
                <a:latin typeface="Trebuchet MS"/>
                <a:ea typeface="Trebuchet MS"/>
                <a:cs typeface="Trebuchet MS"/>
                <a:sym typeface="Trebuchet MS"/>
              </a:rPr>
              <a:t>FACEBOOK</a:t>
            </a:r>
            <a:endParaRPr sz="1400" dirty="0">
              <a:solidFill>
                <a:srgbClr val="20124D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0" name="Google Shape;180;p23"/>
          <p:cNvSpPr txBox="1">
            <a:spLocks noGrp="1"/>
          </p:cNvSpPr>
          <p:nvPr>
            <p:ph type="body" idx="2"/>
          </p:nvPr>
        </p:nvSpPr>
        <p:spPr>
          <a:xfrm>
            <a:off x="4753069" y="205250"/>
            <a:ext cx="4023431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400" b="1" dirty="0">
                <a:solidFill>
                  <a:srgbClr val="2012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МЕДИАВОЛОНТЕРСТВО</a:t>
            </a:r>
            <a:endParaRPr sz="2400" b="1" dirty="0">
              <a:solidFill>
                <a:srgbClr val="2012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" name="Google Shape;171;p22">
            <a:extLst>
              <a:ext uri="{FF2B5EF4-FFF2-40B4-BE49-F238E27FC236}">
                <a16:creationId xmlns:a16="http://schemas.microsoft.com/office/drawing/2014/main" id="{CADBBE9A-2048-4C0C-ABA5-11460E9D4A66}"/>
              </a:ext>
            </a:extLst>
          </p:cNvPr>
          <p:cNvSpPr txBox="1"/>
          <p:nvPr/>
        </p:nvSpPr>
        <p:spPr>
          <a:xfrm>
            <a:off x="169025" y="3604402"/>
            <a:ext cx="6729716" cy="1407238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20124D"/>
                </a:solidFill>
                <a:latin typeface="Trebuchet MS"/>
                <a:ea typeface="Trebuchet MS"/>
                <a:cs typeface="Trebuchet MS"/>
                <a:sym typeface="Trebuchet MS"/>
              </a:rPr>
              <a:t>Волонтерская деятельность, направленная на формирование информационного поля вокруг общественно-значимых событий, информационную поддержку социальных проектов (создание контента и его распространение в СМИ и соц. сетях в качестве волонтеров-фотографов, журналистов, видео-операторов , smm-специалистов)</a:t>
            </a:r>
            <a:endParaRPr dirty="0">
              <a:solidFill>
                <a:srgbClr val="20124D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>
              <a:solidFill>
                <a:srgbClr val="20124D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6833A6-4393-4B24-A541-C0E3F517E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" y="1889248"/>
            <a:ext cx="2248250" cy="1613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150247-E84F-4DF4-8D81-B05C101B8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12" t="24358" r="33587" b="4327"/>
          <a:stretch/>
        </p:blipFill>
        <p:spPr>
          <a:xfrm>
            <a:off x="7075782" y="2678986"/>
            <a:ext cx="1866765" cy="2268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C43BBA-CAAE-43FD-8EDE-E62CBEF2C6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18551" r="10122"/>
          <a:stretch/>
        </p:blipFill>
        <p:spPr>
          <a:xfrm>
            <a:off x="182737" y="111161"/>
            <a:ext cx="2248250" cy="1655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1C3874-6E5B-4B4E-A745-4D5F25932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339" y="978050"/>
            <a:ext cx="2174141" cy="1630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8020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1700" y="231006"/>
            <a:ext cx="8520600" cy="1009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" sz="1800" b="1" dirty="0"/>
              <a:t>ВОЛОНТЕРСКИЙ ЦЕНТР  “СЕРЕБРЯНЫЙ ВОЗРАСТ”</a:t>
            </a:r>
            <a:br>
              <a:rPr lang="ru" sz="1800" b="1" dirty="0"/>
            </a:br>
            <a:br>
              <a:rPr lang="ru" sz="1800" b="1" dirty="0"/>
            </a:br>
            <a:r>
              <a:rPr lang="ru" sz="18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800" b="1" dirty="0">
                <a:solidFill>
                  <a:srgbClr val="002060"/>
                </a:solidFill>
              </a:rPr>
            </a:br>
            <a:br>
              <a:rPr lang="ru" sz="2000" dirty="0"/>
            </a:br>
            <a:endParaRPr sz="2400"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5625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b="1" dirty="0">
                <a:solidFill>
                  <a:srgbClr val="20124D"/>
                </a:solidFill>
              </a:rPr>
              <a:t>ЭКСПЕРТНОЕ ВОЛОНТЕРСТВО</a:t>
            </a: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ПРОВЕДЕНИЕ ВЕБИНАРОВ ДЛЯ ВОЛОНТЕРСКОГО СООБЩЕСТВА </a:t>
            </a:r>
            <a:endParaRPr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F4409B-7B00-4FDB-9EF4-171BC9B47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328" y="2842788"/>
            <a:ext cx="3108581" cy="177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47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4FEB72B-41F0-4301-9A6B-F5F204E2C368}"/>
              </a:ext>
            </a:extLst>
          </p:cNvPr>
          <p:cNvSpPr/>
          <p:nvPr/>
        </p:nvSpPr>
        <p:spPr>
          <a:xfrm>
            <a:off x="193948" y="760491"/>
            <a:ext cx="4251405" cy="1866484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079280C-443A-4C28-BE8C-9B301288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280658"/>
            <a:ext cx="4045200" cy="479834"/>
          </a:xfrm>
        </p:spPr>
        <p:txBody>
          <a:bodyPr/>
          <a:lstStyle/>
          <a:p>
            <a:r>
              <a:rPr lang="ru-RU" sz="2400" dirty="0"/>
              <a:t>ЭКСПЕРТНОЕ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5318DF4C-9342-4E91-80BD-E6A0D8395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35389" y="876600"/>
            <a:ext cx="4705758" cy="2283060"/>
          </a:xfrm>
        </p:spPr>
        <p:txBody>
          <a:bodyPr/>
          <a:lstStyle/>
          <a:p>
            <a:pPr algn="just"/>
            <a:r>
              <a:rPr lang="ru-RU" sz="1400" dirty="0">
                <a:solidFill>
                  <a:srgbClr val="20124D"/>
                </a:solidFill>
                <a:latin typeface="Trebuchet MS"/>
                <a:sym typeface="Arial"/>
              </a:rPr>
              <a:t>         Волонтеры делятся своим профессиональным и жизненным опытом, проводят лекции и тренинги. </a:t>
            </a:r>
          </a:p>
          <a:p>
            <a:pPr algn="just"/>
            <a:r>
              <a:rPr lang="ru-RU" sz="1400" dirty="0">
                <a:solidFill>
                  <a:srgbClr val="20124D"/>
                </a:solidFill>
                <a:latin typeface="Trebuchet MS"/>
                <a:sym typeface="Arial"/>
              </a:rPr>
              <a:t>          В период карантина с марта 2020 года  волонтеры провели более 70 вебинаров: виртуальные экскурсии   лекции о художниках , музыкантах, писателях, о ЗОЖ и психологии.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F3301E-FF7E-464E-B31B-16257D23E1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98647" y="2014610"/>
            <a:ext cx="2323844" cy="13234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B0AF1C-EE24-4595-AC96-584D3D1A5A2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98647" y="3503227"/>
            <a:ext cx="2271371" cy="14457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A9B210-6E86-4E08-8A42-0D3604E90DB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89018" y="92030"/>
            <a:ext cx="2280999" cy="1667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10DEC5-9084-4B50-B0C1-F5FE6093A61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834821" y="3033706"/>
            <a:ext cx="2271370" cy="15578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F30239-F53E-466B-B60D-659221C9AE4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73982" y="2743083"/>
            <a:ext cx="2271370" cy="1557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AFC4B2-D437-4F0A-829F-B20E1A2A6C1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93948" y="3555664"/>
            <a:ext cx="2368526" cy="1445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8B6083-2F9B-442A-BBD4-77509A771F27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729874" y="856352"/>
            <a:ext cx="2376317" cy="1667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326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1700" y="231006"/>
            <a:ext cx="8520600" cy="1009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" sz="1800" b="1" dirty="0"/>
              <a:t>ВОЛОНТЕРСКИЙ ЦЕНТР  “СЕРЕБРЯНЫЙ ВОЗРАСТ”</a:t>
            </a:r>
            <a:br>
              <a:rPr lang="ru" sz="1800" b="1" dirty="0"/>
            </a:br>
            <a:br>
              <a:rPr lang="ru" sz="1800" b="1" dirty="0"/>
            </a:br>
            <a:r>
              <a:rPr lang="ru" sz="18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800" b="1" dirty="0">
                <a:solidFill>
                  <a:srgbClr val="002060"/>
                </a:solidFill>
              </a:rPr>
            </a:br>
            <a:br>
              <a:rPr lang="ru" sz="2000" dirty="0"/>
            </a:br>
            <a:endParaRPr sz="2400"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5625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b="1" dirty="0">
                <a:solidFill>
                  <a:srgbClr val="20124D"/>
                </a:solidFill>
              </a:rPr>
              <a:t>СОБЫТИЙНОЕ ВОЛОНТЕРСТВО</a:t>
            </a: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ВОЛОНТЕРСКАЯ ПОДДЕРЖКА  ПРОВЕДЕНИЯ МЕРОПРИЯТИЙ</a:t>
            </a:r>
            <a:endParaRPr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6B98C6-68E5-45FD-AA81-E45126176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3370072"/>
            <a:ext cx="1883827" cy="15424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198577-164E-4CD7-AD5B-59FA8A3A0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066" y="2917399"/>
            <a:ext cx="2310584" cy="15424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DBDDF7-6F1A-44A8-9FDE-431C729932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67"/>
          <a:stretch/>
        </p:blipFill>
        <p:spPr>
          <a:xfrm>
            <a:off x="4565189" y="3370072"/>
            <a:ext cx="2145978" cy="15424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32D645-4160-4676-A782-E07D2BA29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042" y="2751315"/>
            <a:ext cx="203014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5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265500" y="205250"/>
            <a:ext cx="4045200" cy="6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/>
              <a:t>СОБЫТИЙНОЕ</a:t>
            </a:r>
            <a:endParaRPr sz="2400" dirty="0"/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2"/>
          </p:nvPr>
        </p:nvSpPr>
        <p:spPr>
          <a:xfrm>
            <a:off x="4939500" y="120750"/>
            <a:ext cx="38370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400" b="1">
                <a:solidFill>
                  <a:srgbClr val="20124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КУЛЬТУРНОЕ</a:t>
            </a:r>
            <a:endParaRPr sz="2400" b="1">
              <a:solidFill>
                <a:srgbClr val="20124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9" name="Google Shape;159;p21"/>
          <p:cNvSpPr txBox="1">
            <a:spLocks noGrp="1"/>
          </p:cNvSpPr>
          <p:nvPr>
            <p:ph type="subTitle" idx="1"/>
          </p:nvPr>
        </p:nvSpPr>
        <p:spPr>
          <a:xfrm>
            <a:off x="120750" y="808850"/>
            <a:ext cx="4841400" cy="1835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20124D"/>
                </a:solidFill>
                <a:latin typeface="Trebuchet MS"/>
                <a:ea typeface="Trebuchet MS"/>
                <a:cs typeface="Trebuchet MS"/>
                <a:sym typeface="Trebuchet MS"/>
              </a:rPr>
              <a:t>Волонтерская деятельность, направленная на помощь в организации и проведении крупных значимых событий местного, регионального, федерального и международного уровней (помощь на конференциях, съездах, форумах, праздниках, концертах и т.д.)</a:t>
            </a:r>
            <a:endParaRPr sz="1400" dirty="0">
              <a:solidFill>
                <a:srgbClr val="20124D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4141375" y="2740775"/>
            <a:ext cx="4841400" cy="22218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20124D"/>
                </a:solidFill>
                <a:latin typeface="Trebuchet MS"/>
                <a:ea typeface="Trebuchet MS"/>
                <a:cs typeface="Trebuchet MS"/>
                <a:sym typeface="Trebuchet MS"/>
              </a:rPr>
              <a:t>Волонтерская деятельность, связанная с организацией и проведением мероприятий, направленных на  формирование культурной идентичности, сохранение и передачу культурного и исторического наследия (проведение экскурсий, работа с туристическими группами, с музеями и библиотеками, помощь в реставрации памятников истории и культуры, обучение различным видам творческих практик и т.д.)</a:t>
            </a:r>
            <a:endParaRPr dirty="0">
              <a:solidFill>
                <a:srgbClr val="20124D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50" y="2789075"/>
            <a:ext cx="1835275" cy="21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8463" y="2952075"/>
            <a:ext cx="2040475" cy="17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3225" y="808850"/>
            <a:ext cx="2762250" cy="179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4A2868-E8FC-4DE4-B9F2-0A7EA84D1540}"/>
              </a:ext>
            </a:extLst>
          </p:cNvPr>
          <p:cNvSpPr/>
          <p:nvPr/>
        </p:nvSpPr>
        <p:spPr>
          <a:xfrm>
            <a:off x="525101" y="2480650"/>
            <a:ext cx="3548958" cy="7695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Google Shape;205;p26"/>
          <p:cNvSpPr txBox="1">
            <a:spLocks noGrp="1"/>
          </p:cNvSpPr>
          <p:nvPr>
            <p:ph type="title"/>
          </p:nvPr>
        </p:nvSpPr>
        <p:spPr>
          <a:xfrm>
            <a:off x="265500" y="1084624"/>
            <a:ext cx="4045200" cy="37318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КОНТАКТЫ 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АНО</a:t>
            </a:r>
            <a:r>
              <a:rPr lang="ru" sz="3000" dirty="0"/>
              <a:t> </a:t>
            </a:r>
            <a:r>
              <a:rPr lang="ru" sz="1800" dirty="0"/>
              <a:t>“Центр развития социальных технологий”: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сайт –</a:t>
            </a:r>
            <a:br>
              <a:rPr lang="ru" sz="1800" dirty="0"/>
            </a:b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FFFF00"/>
                </a:solidFill>
              </a:rPr>
              <a:t> </a:t>
            </a:r>
            <a:r>
              <a:rPr lang="ru" sz="2400" u="sng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http://www.ano-crst.ru</a:t>
            </a:r>
            <a:endParaRPr sz="2400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Фейсбук - 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группа Волонтерский центр “Серебряный возраст”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sp>
        <p:nvSpPr>
          <p:cNvPr id="206" name="Google Shape;206;p26"/>
          <p:cNvSpPr txBox="1">
            <a:spLocks noGrp="1"/>
          </p:cNvSpPr>
          <p:nvPr>
            <p:ph type="body" idx="2"/>
          </p:nvPr>
        </p:nvSpPr>
        <p:spPr>
          <a:xfrm>
            <a:off x="4939500" y="253550"/>
            <a:ext cx="3837000" cy="46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" dirty="0">
              <a:solidFill>
                <a:srgbClr val="2012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20124D"/>
                </a:solidFill>
              </a:rPr>
              <a:t>Адрес: Москва, Алтуфьевское шоссе , 40 Г ( м. Отрадное)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>
              <a:solidFill>
                <a:srgbClr val="2012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>
              <a:solidFill>
                <a:srgbClr val="2012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>
              <a:solidFill>
                <a:srgbClr val="2012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>
              <a:solidFill>
                <a:srgbClr val="2012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-RU" dirty="0">
              <a:solidFill>
                <a:srgbClr val="2012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>
              <a:solidFill>
                <a:srgbClr val="2012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" dirty="0">
              <a:solidFill>
                <a:srgbClr val="2012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ru" dirty="0">
              <a:solidFill>
                <a:srgbClr val="2012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20124D"/>
                </a:solidFill>
              </a:rPr>
              <a:t>Контактный телефон «Горячей линии»: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3200" b="1" dirty="0">
                <a:solidFill>
                  <a:srgbClr val="20124D"/>
                </a:solidFill>
              </a:rPr>
              <a:t>8-925-911-68-48</a:t>
            </a:r>
            <a:endParaRPr sz="3200" b="1" dirty="0">
              <a:solidFill>
                <a:srgbClr val="20124D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solidFill>
                <a:srgbClr val="20124D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20CA7D-7EAE-46F4-8F95-38C4518B5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934722"/>
            <a:ext cx="2977458" cy="22330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1700" y="231006"/>
            <a:ext cx="5971405" cy="1009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" sz="1600" b="1" dirty="0"/>
              <a:t>ВОЛОНТЕРСКИЙ ЦЕНТР  “СЕРЕБРЯНЫЙ ВОЗРАСТ”</a:t>
            </a:r>
            <a:br>
              <a:rPr lang="ru" sz="1600" b="1" dirty="0"/>
            </a:br>
            <a:br>
              <a:rPr lang="ru" sz="1600" b="1" dirty="0"/>
            </a:br>
            <a:r>
              <a:rPr lang="ru" sz="16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600" b="1" dirty="0">
                <a:solidFill>
                  <a:srgbClr val="002060"/>
                </a:solidFill>
              </a:rPr>
            </a:br>
            <a:br>
              <a:rPr lang="ru" sz="1600" dirty="0"/>
            </a:br>
            <a:endParaRPr sz="1600"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11700" y="1176950"/>
            <a:ext cx="8520600" cy="380335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</a:rPr>
              <a:t>МИССИЯ: </a:t>
            </a:r>
            <a:r>
              <a:rPr lang="ru-RU" dirty="0">
                <a:solidFill>
                  <a:srgbClr val="002060"/>
                </a:solidFill>
              </a:rPr>
              <a:t>Популяризация добровольческой деятельности и вовлечение пенсионеров и людей предпенсионного возраста в системное </a:t>
            </a:r>
            <a:r>
              <a:rPr lang="ru-RU" dirty="0" err="1">
                <a:solidFill>
                  <a:srgbClr val="002060"/>
                </a:solidFill>
              </a:rPr>
              <a:t>волонтерство</a:t>
            </a:r>
            <a:r>
              <a:rPr lang="ru-RU" dirty="0">
                <a:solidFill>
                  <a:srgbClr val="002060"/>
                </a:solidFill>
              </a:rPr>
              <a:t> для организации нетрудовой занятости старшего поколения и создания дружного сообщества серебряных волонтеров Москвы 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59843C-C1C4-458A-AD69-7D477DAB5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543" y="2810347"/>
            <a:ext cx="4605861" cy="19854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1701" y="231006"/>
            <a:ext cx="5645480" cy="1009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" sz="1600" b="1" dirty="0"/>
              <a:t>ВОЛОНТЕРСКИЙ ЦЕНТР  “СЕРЕБРЯНЫЙ ВОЗРАСТ”</a:t>
            </a:r>
            <a:br>
              <a:rPr lang="ru" sz="1600" b="1" dirty="0"/>
            </a:br>
            <a:br>
              <a:rPr lang="ru" sz="1600" b="1" dirty="0"/>
            </a:br>
            <a:r>
              <a:rPr lang="ru" sz="16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600" b="1" dirty="0">
                <a:solidFill>
                  <a:srgbClr val="002060"/>
                </a:solidFill>
              </a:rPr>
            </a:br>
            <a:br>
              <a:rPr lang="ru" sz="1600" dirty="0"/>
            </a:br>
            <a:endParaRPr sz="1600"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5625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400" b="1" dirty="0">
                <a:solidFill>
                  <a:srgbClr val="20124D"/>
                </a:solidFill>
              </a:rPr>
              <a:t>ПРОВЕДЕНИЕ КОНСУЛЬТАЦИЙ С КООРДИНАТОРОМ</a:t>
            </a:r>
          </a:p>
          <a:p>
            <a:pPr marL="0" lvl="0" indent="0" algn="l" rtl="0">
              <a:lnSpc>
                <a:spcPts val="2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400" b="1" dirty="0">
                <a:solidFill>
                  <a:srgbClr val="20124D"/>
                </a:solidFill>
              </a:rPr>
              <a:t>ГДЕ? </a:t>
            </a:r>
            <a:r>
              <a:rPr lang="en-US" sz="1400" b="1" dirty="0">
                <a:solidFill>
                  <a:srgbClr val="20124D"/>
                </a:solidFill>
              </a:rPr>
              <a:t>  </a:t>
            </a:r>
            <a:r>
              <a:rPr lang="ru-RU" sz="1400" b="1" dirty="0">
                <a:solidFill>
                  <a:srgbClr val="20124D"/>
                </a:solidFill>
              </a:rPr>
              <a:t>         </a:t>
            </a:r>
            <a:r>
              <a:rPr lang="en-US" sz="1400" b="1" dirty="0">
                <a:solidFill>
                  <a:srgbClr val="C00000"/>
                </a:solidFill>
              </a:rPr>
              <a:t>ZOOM</a:t>
            </a:r>
          </a:p>
          <a:p>
            <a:pPr marL="0" lvl="0" indent="0" algn="l" rtl="0">
              <a:lnSpc>
                <a:spcPts val="2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400" b="1" dirty="0">
                <a:solidFill>
                  <a:srgbClr val="20124D"/>
                </a:solidFill>
              </a:rPr>
              <a:t>КОГДА?      </a:t>
            </a:r>
            <a:r>
              <a:rPr lang="ru-RU" sz="1400" b="1" dirty="0">
                <a:solidFill>
                  <a:srgbClr val="C00000"/>
                </a:solidFill>
              </a:rPr>
              <a:t>ПОНЕДЕЛЬНИК , 14-30</a:t>
            </a:r>
          </a:p>
          <a:p>
            <a:pPr marL="0" lvl="0" indent="0" algn="l" rtl="0">
              <a:lnSpc>
                <a:spcPts val="2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400" b="1" dirty="0">
                <a:solidFill>
                  <a:srgbClr val="002060"/>
                </a:solidFill>
              </a:rPr>
              <a:t>АНОНСЫ?  </a:t>
            </a:r>
            <a:r>
              <a:rPr lang="ru-RU" sz="1400" b="1" dirty="0">
                <a:solidFill>
                  <a:srgbClr val="C00000"/>
                </a:solidFill>
              </a:rPr>
              <a:t>В ГРУППАХ В ВОТСАП </a:t>
            </a:r>
          </a:p>
          <a:p>
            <a:pPr marL="0" lvl="0" indent="0" algn="l" rtl="0">
              <a:lnSpc>
                <a:spcPts val="2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400" b="1" dirty="0">
                <a:solidFill>
                  <a:srgbClr val="C00000"/>
                </a:solidFill>
              </a:rPr>
              <a:t>ВЦ «СЕРЕБРЯНЫЙ ВОЗРАСТ»</a:t>
            </a:r>
            <a:endParaRPr sz="14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5DF3F6-D979-4054-BBA8-AC5F38626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85297"/>
            <a:ext cx="4046371" cy="223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3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1700" y="231006"/>
            <a:ext cx="5636427" cy="1009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" sz="1600" b="1" dirty="0"/>
              <a:t>ВОЛОНТЕРСКИЙ ЦЕНТР  “СЕРЕБРЯНЫЙ ВОЗРАСТ”</a:t>
            </a:r>
            <a:br>
              <a:rPr lang="ru" sz="1600" b="1" dirty="0"/>
            </a:br>
            <a:br>
              <a:rPr lang="ru" sz="1600" b="1" dirty="0"/>
            </a:br>
            <a:r>
              <a:rPr lang="ru" sz="16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800" b="1" dirty="0">
                <a:solidFill>
                  <a:srgbClr val="002060"/>
                </a:solidFill>
              </a:rPr>
            </a:br>
            <a:br>
              <a:rPr lang="ru" sz="2000" dirty="0"/>
            </a:br>
            <a:endParaRPr sz="2400"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5625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20124D"/>
                </a:solidFill>
              </a:rPr>
              <a:t>CALL</a:t>
            </a:r>
            <a:r>
              <a:rPr lang="ru-RU" sz="1400" b="1" dirty="0">
                <a:solidFill>
                  <a:srgbClr val="20124D"/>
                </a:solidFill>
              </a:rPr>
              <a:t>-ЦЕНТР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C00000"/>
                </a:solidFill>
              </a:rPr>
              <a:t>Телефон 8-925-911-68-48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2060"/>
                </a:solidFill>
              </a:rPr>
              <a:t>______________________________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2060"/>
                </a:solidFill>
              </a:rPr>
              <a:t>ГРУППЫ В </a:t>
            </a:r>
            <a:r>
              <a:rPr lang="en-US" sz="1400" b="1" dirty="0">
                <a:solidFill>
                  <a:srgbClr val="002060"/>
                </a:solidFill>
              </a:rPr>
              <a:t>WHATSAPP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2060"/>
                </a:solidFill>
              </a:rPr>
              <a:t>КАК ПОПАСТЬ? Записаться , заполнив анкету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C00000"/>
                </a:solidFill>
              </a:rPr>
              <a:t>*ВЦ «СЕРЕБРЯНЫЙ ВОЗРАСТ» ( 1,2,3,4.5,6)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C00000"/>
                </a:solidFill>
              </a:rPr>
              <a:t>*«СЕРЕБРЯНЫЙ ОБМЕН»</a:t>
            </a:r>
            <a:endParaRPr sz="1400" b="1"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20124D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A92525-F6E6-49C2-9E72-51B491D7E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11" t="28769" r="5046"/>
          <a:stretch/>
        </p:blipFill>
        <p:spPr>
          <a:xfrm>
            <a:off x="5051833" y="1998310"/>
            <a:ext cx="3232087" cy="24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3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1700" y="231006"/>
            <a:ext cx="5582106" cy="1009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" sz="1600" b="1" dirty="0"/>
              <a:t>ВОЛОНТЕРСКИЙ ЦЕНТР  “СЕРЕБРЯНЫЙ ВОЗРАСТ”</a:t>
            </a:r>
            <a:br>
              <a:rPr lang="ru" sz="1600" b="1" dirty="0"/>
            </a:br>
            <a:br>
              <a:rPr lang="ru" sz="1600" b="1" dirty="0"/>
            </a:br>
            <a:r>
              <a:rPr lang="ru" sz="16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800" b="1" dirty="0">
                <a:solidFill>
                  <a:srgbClr val="002060"/>
                </a:solidFill>
              </a:rPr>
            </a:br>
            <a:br>
              <a:rPr lang="ru" sz="2000" dirty="0"/>
            </a:br>
            <a:endParaRPr sz="2400"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11700" y="1240325"/>
            <a:ext cx="8520600" cy="3739975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b="1" dirty="0">
                <a:solidFill>
                  <a:srgbClr val="20124D"/>
                </a:solidFill>
              </a:rPr>
              <a:t>ВОЛОНТЕРСКИЙ ЦЕНТР «СЕРЕБРЯНЫЙ ВОЗРАСТ» ПРОВОДИТ ДЛЯ ВОЛОНТЕРОВ:</a:t>
            </a:r>
          </a:p>
          <a:p>
            <a:pPr marL="0" lvl="0" indent="0" algn="l" rtl="0">
              <a:lnSpc>
                <a:spcPct val="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</a:rPr>
              <a:t>*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ОБУЧЕНИЕ ПО ПРОГРАММЕ «ПУТЬ ВОЛОНТЕРА»</a:t>
            </a:r>
          </a:p>
          <a:p>
            <a:pPr marL="0" lvl="0" indent="0" algn="l" rtl="0">
              <a:lnSpc>
                <a:spcPct val="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*ЛЕКТОРИЙ (ВЕБИНАРЫ В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ZOOM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, ПОНЕДЕЛЬНИК , 15:00)</a:t>
            </a:r>
          </a:p>
          <a:p>
            <a:pPr marL="0" lvl="0" indent="0" algn="l" rtl="0">
              <a:lnSpc>
                <a:spcPct val="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*ВСТРЕЧИ В «СЕРЕБРЯНОЙ ГОСТИНОЙ» ( 1 РАЗ В МЕСЯЦ)</a:t>
            </a:r>
          </a:p>
          <a:p>
            <a:pPr marL="0" lvl="0" indent="0" algn="l" rtl="0">
              <a:lnSpc>
                <a:spcPct val="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* ЗАРЯДКИ И ТРЕНИРОВКИ (ЕЖЕДНЕВНО)</a:t>
            </a:r>
          </a:p>
          <a:p>
            <a:pPr marL="0" lvl="0" indent="0" algn="l" rtl="0">
              <a:lnSpc>
                <a:spcPct val="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*ПРОВЕРКИ ЗРЕНИЯ В БФ «ПРАВО НА ЗРЕНИЕ»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2012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0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C5DB3DE9-2CDC-42D6-9ED9-273BD395587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127564" y="1203722"/>
            <a:ext cx="4861710" cy="1059644"/>
          </a:xfrm>
        </p:spPr>
        <p:txBody>
          <a:bodyPr/>
          <a:lstStyle/>
          <a:p>
            <a:pPr marL="139700" indent="0" algn="ctr">
              <a:buNone/>
            </a:pPr>
            <a:r>
              <a:rPr lang="ru-RU" sz="2400" b="1" dirty="0">
                <a:latin typeface="Playfair Display"/>
                <a:sym typeface="Playfair Display"/>
              </a:rPr>
              <a:t>ВСТРЕЧИ В </a:t>
            </a:r>
          </a:p>
          <a:p>
            <a:pPr marL="139700" indent="0" algn="ctr">
              <a:buNone/>
            </a:pPr>
            <a:r>
              <a:rPr lang="ru-RU" sz="2400" b="1" dirty="0">
                <a:latin typeface="Playfair Display"/>
                <a:sym typeface="Playfair Display"/>
              </a:rPr>
              <a:t>«СЕРЕБРЯНОЙ ГОСТИНОЙ»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1AC7C-8BF3-4294-8AD1-BA66245485FC}"/>
              </a:ext>
            </a:extLst>
          </p:cNvPr>
          <p:cNvSpPr txBox="1"/>
          <p:nvPr/>
        </p:nvSpPr>
        <p:spPr>
          <a:xfrm>
            <a:off x="278205" y="61801"/>
            <a:ext cx="5516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600" b="1" dirty="0">
                <a:solidFill>
                  <a:schemeClr val="tx1"/>
                </a:solidFill>
              </a:rPr>
              <a:t>ВОЛОНТЕРСКИЙ ЦЕНТР  “СЕРЕБРЯНЫЙ ВОЗРАСТ”</a:t>
            </a:r>
            <a:br>
              <a:rPr lang="ru" sz="1600" b="1" dirty="0">
                <a:solidFill>
                  <a:schemeClr val="tx1"/>
                </a:solidFill>
              </a:rPr>
            </a:br>
            <a:endParaRPr lang="ru" sz="1600" b="1" dirty="0">
              <a:solidFill>
                <a:schemeClr val="tx1"/>
              </a:solidFill>
            </a:endParaRPr>
          </a:p>
          <a:p>
            <a:r>
              <a:rPr lang="ru" sz="16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800" b="1" dirty="0">
                <a:solidFill>
                  <a:srgbClr val="002060"/>
                </a:solidFill>
              </a:rPr>
            </a:br>
            <a:endParaRPr lang="ru-RU" sz="1800" b="1" dirty="0">
              <a:solidFill>
                <a:schemeClr val="tx1"/>
              </a:solidFill>
              <a:latin typeface="Playfair Display"/>
              <a:sym typeface="Lato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BE77A5-AEC5-424C-8583-D229769FE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24" b="9879"/>
          <a:stretch/>
        </p:blipFill>
        <p:spPr>
          <a:xfrm>
            <a:off x="2699778" y="3565004"/>
            <a:ext cx="3467934" cy="1449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A09BC3-AD20-4CA8-9531-6554531F8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4" y="3569844"/>
            <a:ext cx="2016997" cy="1454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3D4B715-1A03-498F-8A47-F7809DCDBE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32"/>
          <a:stretch/>
        </p:blipFill>
        <p:spPr>
          <a:xfrm>
            <a:off x="4568278" y="2152229"/>
            <a:ext cx="2116611" cy="127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1B912B9-60CB-4E33-9775-50A04186C9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99"/>
          <a:stretch/>
        </p:blipFill>
        <p:spPr>
          <a:xfrm>
            <a:off x="6970224" y="1141343"/>
            <a:ext cx="1516777" cy="2282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9F4AB3-CCFF-4956-97E7-A7663B884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418" y="2152229"/>
            <a:ext cx="2016996" cy="1253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C7F8063-3824-4706-BE04-B1F3AADD9B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6"/>
          <a:stretch/>
        </p:blipFill>
        <p:spPr>
          <a:xfrm>
            <a:off x="415084" y="1224962"/>
            <a:ext cx="1560288" cy="2257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5F88B4F-05E8-41B9-B615-7F10A5F9B2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19" t="20148" r="7126" b="4224"/>
          <a:stretch/>
        </p:blipFill>
        <p:spPr>
          <a:xfrm>
            <a:off x="6653432" y="3565005"/>
            <a:ext cx="2199141" cy="1449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379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D2C10-30E0-41CF-8F89-09CF7818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323" y="1181869"/>
            <a:ext cx="3195873" cy="3844626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ru-RU" sz="1800" dirty="0"/>
              <a:t> </a:t>
            </a:r>
            <a:r>
              <a:rPr lang="ru-RU" sz="1800" dirty="0">
                <a:solidFill>
                  <a:srgbClr val="002060"/>
                </a:solidFill>
              </a:rPr>
              <a:t>ЗАРЯДКИ И ТРЕНИРОВКИ С ПРОФЕССИОНАЛЬНЫМ ФИТНЕСС </a:t>
            </a:r>
            <a:r>
              <a:rPr lang="ru-RU" sz="1800">
                <a:solidFill>
                  <a:srgbClr val="002060"/>
                </a:solidFill>
              </a:rPr>
              <a:t>ИНСТРУКТОРОМ </a:t>
            </a:r>
            <a:br>
              <a:rPr lang="ru-RU" sz="1800">
                <a:solidFill>
                  <a:srgbClr val="002060"/>
                </a:solidFill>
              </a:rPr>
            </a:br>
            <a:r>
              <a:rPr lang="ru-RU" sz="1800">
                <a:solidFill>
                  <a:srgbClr val="002060"/>
                </a:solidFill>
              </a:rPr>
              <a:t>В </a:t>
            </a:r>
            <a:br>
              <a:rPr lang="ru-RU" sz="1800" dirty="0">
                <a:solidFill>
                  <a:srgbClr val="002060"/>
                </a:solidFill>
              </a:rPr>
            </a:br>
            <a:br>
              <a:rPr lang="ru-RU" sz="1800" dirty="0">
                <a:solidFill>
                  <a:srgbClr val="002060"/>
                </a:solidFill>
              </a:rPr>
            </a:b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2600" dirty="0">
                <a:solidFill>
                  <a:srgbClr val="93233E"/>
                </a:solidFill>
              </a:rPr>
              <a:t>«Онлайн спортклубе 50+»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1AC7C-8BF3-4294-8AD1-BA66245485FC}"/>
              </a:ext>
            </a:extLst>
          </p:cNvPr>
          <p:cNvSpPr txBox="1"/>
          <p:nvPr/>
        </p:nvSpPr>
        <p:spPr>
          <a:xfrm>
            <a:off x="389300" y="217284"/>
            <a:ext cx="831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Playfair Display"/>
                <a:sym typeface="Lato"/>
              </a:rPr>
              <a:t>ВОЛОНТЕРСКИЙ ЦЕНТР «СЕРЕБРЯНЫЙ ВОЗРАСТ» ОРГАНИЗУЕТ ДЛЯ ВОЛОНТЕРОВ: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8538FE-23C5-4CBC-959D-2E88D5E7BA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01213" y="3360268"/>
            <a:ext cx="2625504" cy="170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01A04E-56B1-4B10-ADAB-AD5EBA2FA8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0668" y="3415567"/>
            <a:ext cx="2638746" cy="161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040372-03C0-4B2A-984B-C42E856E4ED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01213" y="1181869"/>
            <a:ext cx="2625504" cy="1950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3AB3CD-E727-4CA7-8066-93464AB7C7A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40668" y="1181869"/>
            <a:ext cx="2561453" cy="1950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2648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1700" y="231006"/>
            <a:ext cx="5535565" cy="1009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" sz="1600" b="1" dirty="0"/>
              <a:t>ВОЛОНТЕРСКИЙ ЦЕНТР  “СЕРЕБРЯНЫЙ ВОЗРАСТ”</a:t>
            </a:r>
            <a:br>
              <a:rPr lang="ru" sz="1600" b="1" dirty="0"/>
            </a:br>
            <a:br>
              <a:rPr lang="ru" sz="1600" b="1" dirty="0"/>
            </a:br>
            <a:r>
              <a:rPr lang="ru" sz="16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600" b="1" dirty="0">
                <a:solidFill>
                  <a:srgbClr val="002060"/>
                </a:solidFill>
              </a:rPr>
            </a:br>
            <a:br>
              <a:rPr lang="ru" sz="1600" dirty="0"/>
            </a:br>
            <a:endParaRPr sz="1600"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5625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2400" b="1" dirty="0">
                <a:solidFill>
                  <a:srgbClr val="20124D"/>
                </a:solidFill>
              </a:rPr>
              <a:t>ВОЛОНТЕРСКИЙ ЦЕНТР «СЕРЕБРЯНЫЙ ВОЗРАСТ» развивает следующие направления </a:t>
            </a:r>
            <a:r>
              <a:rPr lang="ru-RU" sz="2400" b="1" dirty="0" err="1">
                <a:solidFill>
                  <a:srgbClr val="20124D"/>
                </a:solidFill>
              </a:rPr>
              <a:t>волонтерства</a:t>
            </a:r>
            <a:r>
              <a:rPr lang="ru-RU" sz="2400" b="1" dirty="0">
                <a:solidFill>
                  <a:srgbClr val="20124D"/>
                </a:solidFill>
              </a:rPr>
              <a:t>: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20124D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2015AE-A344-445A-84C5-DEFAB1AE8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32" y="2902223"/>
            <a:ext cx="2609544" cy="18887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CFA3CB-3A2E-452C-B204-4064F7F03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725" y="2917465"/>
            <a:ext cx="2623043" cy="18582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BDD85C-4F13-4A5A-8CA4-004E7BBDF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235" y="2917465"/>
            <a:ext cx="2564030" cy="188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84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1700" y="231006"/>
            <a:ext cx="8520600" cy="1009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ru" sz="1800" b="1" dirty="0"/>
              <a:t>ВОЛОНТЕРСКИЙ ЦЕНТР  “СЕРЕБРЯНЫЙ ВОЗРАСТ”</a:t>
            </a:r>
            <a:br>
              <a:rPr lang="ru" sz="1800" b="1" dirty="0"/>
            </a:br>
            <a:br>
              <a:rPr lang="ru" sz="1800" b="1" dirty="0"/>
            </a:br>
            <a:r>
              <a:rPr lang="ru" sz="1800" b="1" dirty="0">
                <a:solidFill>
                  <a:srgbClr val="002060"/>
                </a:solidFill>
              </a:rPr>
              <a:t>СЕРЕБРЯНОЕ ВОЛОНТЕРСТВО – НОРМА ЖИЗНИ</a:t>
            </a:r>
            <a:br>
              <a:rPr lang="ru" sz="1800" b="1" dirty="0">
                <a:solidFill>
                  <a:srgbClr val="002060"/>
                </a:solidFill>
              </a:rPr>
            </a:br>
            <a:br>
              <a:rPr lang="ru" sz="2000" dirty="0"/>
            </a:br>
            <a:endParaRPr sz="2400"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5625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b="1" dirty="0">
                <a:solidFill>
                  <a:srgbClr val="20124D"/>
                </a:solidFill>
              </a:rPr>
              <a:t>                                        СОЦИАЛЬНОЕ ВОЛОНТЕРСТВО</a:t>
            </a:r>
          </a:p>
          <a:p>
            <a:pPr marL="285750" lvl="0" indent="-285750" algn="l" rtl="0">
              <a:lnSpc>
                <a:spcPts val="300"/>
              </a:lnSpc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                                        ПОЕЗДКИ В ДОМА ПРЕСТАРЕЛЫХ</a:t>
            </a:r>
          </a:p>
          <a:p>
            <a:pPr marL="285750" lvl="0" indent="-285750" algn="l" rtl="0">
              <a:lnSpc>
                <a:spcPts val="300"/>
              </a:lnSpc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( группа в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</a:rPr>
              <a:t>вотсап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 «БЛАГО»)</a:t>
            </a:r>
          </a:p>
          <a:p>
            <a:pPr marL="285750" lvl="0" indent="-285750" algn="l" rtl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20124D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F96304-6950-48BA-98E8-9CA96B59D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3" t="13906" r="3295" b="9527"/>
          <a:stretch/>
        </p:blipFill>
        <p:spPr>
          <a:xfrm>
            <a:off x="479835" y="1859223"/>
            <a:ext cx="1976364" cy="2818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018564-DF53-4CCA-BDC2-36D14F3376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06" t="10913" r="4642" b="9879"/>
          <a:stretch/>
        </p:blipFill>
        <p:spPr>
          <a:xfrm>
            <a:off x="6536602" y="1859223"/>
            <a:ext cx="2082297" cy="2818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9A16C1-362A-4185-8689-501AA5099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390" y="3008927"/>
            <a:ext cx="1896020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51616"/>
      </p:ext>
    </p:extLst>
  </p:cSld>
  <p:clrMapOvr>
    <a:masterClrMapping/>
  </p:clrMapOvr>
</p:sld>
</file>

<file path=ppt/theme/theme1.xml><?xml version="1.0" encoding="utf-8"?>
<a:theme xmlns:a="http://schemas.openxmlformats.org/drawingml/2006/main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715</Words>
  <Application>Microsoft Office PowerPoint</Application>
  <PresentationFormat>Экран (16:9)</PresentationFormat>
  <Paragraphs>95</Paragraphs>
  <Slides>19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Lato</vt:lpstr>
      <vt:lpstr>Arial</vt:lpstr>
      <vt:lpstr>Playfair Display</vt:lpstr>
      <vt:lpstr>Trebuchet MS</vt:lpstr>
      <vt:lpstr>Blue &amp; Gold</vt:lpstr>
      <vt:lpstr>Презентация PowerPoint</vt:lpstr>
      <vt:lpstr>ВОЛОНТЕРСКИЙ ЦЕНТР  “СЕРЕБРЯНЫЙ ВОЗРАСТ”  СЕРЕБРЯНОЕ ВОЛОНТЕРСТВО – НОРМА ЖИЗНИ  </vt:lpstr>
      <vt:lpstr>ВОЛОНТЕРСКИЙ ЦЕНТР  “СЕРЕБРЯНЫЙ ВОЗРАСТ”  СЕРЕБРЯНОЕ ВОЛОНТЕРСТВО – НОРМА ЖИЗНИ  </vt:lpstr>
      <vt:lpstr>ВОЛОНТЕРСКИЙ ЦЕНТР  “СЕРЕБРЯНЫЙ ВОЗРАСТ”  СЕРЕБРЯНОЕ ВОЛОНТЕРСТВО – НОРМА ЖИЗНИ  </vt:lpstr>
      <vt:lpstr>ВОЛОНТЕРСКИЙ ЦЕНТР  “СЕРЕБРЯНЫЙ ВОЗРАСТ”  СЕРЕБРЯНОЕ ВОЛОНТЕРСТВО – НОРМА ЖИЗНИ  </vt:lpstr>
      <vt:lpstr>Презентация PowerPoint</vt:lpstr>
      <vt:lpstr> ЗАРЯДКИ И ТРЕНИРОВКИ С ПРОФЕССИОНАЛЬНЫМ ФИТНЕСС ИНСТРУКТОРОМ  В    «Онлайн спортклубе 50+»</vt:lpstr>
      <vt:lpstr>ВОЛОНТЕРСКИЙ ЦЕНТР  “СЕРЕБРЯНЫЙ ВОЗРАСТ”  СЕРЕБРЯНОЕ ВОЛОНТЕРСТВО – НОРМА ЖИЗНИ  </vt:lpstr>
      <vt:lpstr>ВОЛОНТЕРСКИЙ ЦЕНТР  “СЕРЕБРЯНЫЙ ВОЗРАСТ”  СЕРЕБРЯНОЕ ВОЛОНТЕРСТВО – НОРМА ЖИЗНИ  </vt:lpstr>
      <vt:lpstr>ВОЛОНТЕРСКИЙ ЦЕНТР  “СЕРЕБРЯНЫЙ ВОЗРАСТ”  СЕРЕБРЯНОЕ ВОЛОНТЕРСТВО – НОРМА ЖИЗНИ  </vt:lpstr>
      <vt:lpstr>ВОЛОНТЕРСКИЙ ЦЕНТР  “СЕРЕБРЯНЫЙ ВОЗРАСТ”  СЕРЕБРЯНОЕ ВОЛОНТЕРСТВО – НОРМА ЖИЗНИ  </vt:lpstr>
      <vt:lpstr>ВОЛОНТЕРСКИЙ ЦЕНТР  “СЕРЕБРЯНЫЙ ВОЗРАСТ”  СЕРЕБРЯНОЕ ВОЛОНТЕРСТВО – НОРМА ЖИЗНИ  </vt:lpstr>
      <vt:lpstr>ВОЛОНТЕРСКИЙ ЦЕНТР  “СЕРЕБРЯНЫЙ ВОЗРАСТ”  СЕРЕБРЯНОЕ ВОЛОНТЕРСТВО – НОРМА ЖИЗНИ  </vt:lpstr>
      <vt:lpstr>Презентация PowerPoint</vt:lpstr>
      <vt:lpstr>ВОЛОНТЕРСКИЙ ЦЕНТР  “СЕРЕБРЯНЫЙ ВОЗРАСТ”  СЕРЕБРЯНОЕ ВОЛОНТЕРСТВО – НОРМА ЖИЗНИ  </vt:lpstr>
      <vt:lpstr>ЭКСПЕРТНОЕ</vt:lpstr>
      <vt:lpstr>ВОЛОНТЕРСКИЙ ЦЕНТР  “СЕРЕБРЯНЫЙ ВОЗРАСТ”  СЕРЕБРЯНОЕ ВОЛОНТЕРСТВО – НОРМА ЖИЗНИ  </vt:lpstr>
      <vt:lpstr>СОБЫТИЙНОЕ</vt:lpstr>
      <vt:lpstr>КОНТАКТЫ  АНО “Центр развития социальных технологий”:  сайт –   http://www.ano-crst.ru  Фейсбук -  группа Волонтерский центр “Серебряный возраст”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 R</dc:creator>
  <cp:lastModifiedBy>Acer</cp:lastModifiedBy>
  <cp:revision>136</cp:revision>
  <dcterms:modified xsi:type="dcterms:W3CDTF">2022-03-17T07:43:00Z</dcterms:modified>
</cp:coreProperties>
</file>