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23"/>
  </p:notesMasterIdLst>
  <p:sldIdLst>
    <p:sldId id="256" r:id="rId3"/>
    <p:sldId id="418" r:id="rId4"/>
    <p:sldId id="397" r:id="rId5"/>
    <p:sldId id="389" r:id="rId6"/>
    <p:sldId id="408" r:id="rId7"/>
    <p:sldId id="409" r:id="rId8"/>
    <p:sldId id="410" r:id="rId9"/>
    <p:sldId id="411" r:id="rId10"/>
    <p:sldId id="412" r:id="rId11"/>
    <p:sldId id="421" r:id="rId12"/>
    <p:sldId id="419" r:id="rId13"/>
    <p:sldId id="398" r:id="rId14"/>
    <p:sldId id="399" r:id="rId15"/>
    <p:sldId id="400" r:id="rId16"/>
    <p:sldId id="401" r:id="rId17"/>
    <p:sldId id="416" r:id="rId18"/>
    <p:sldId id="417" r:id="rId19"/>
    <p:sldId id="402" r:id="rId20"/>
    <p:sldId id="403" r:id="rId21"/>
    <p:sldId id="40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94306" autoAdjust="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0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с 2017 года по 2021 год включительно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-1.2077294685990338E-2"/>
                  <c:y val="0.151769409776946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C5-4731-B274-2800C4BF30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Софинансирование за счет региональной субсидии</c:v>
                </c:pt>
                <c:pt idx="1">
                  <c:v>Софинансирование за счет Фонда президентских грантов</c:v>
                </c:pt>
                <c:pt idx="2">
                  <c:v>ИТОГО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202</c:v>
                </c:pt>
                <c:pt idx="1">
                  <c:v>88</c:v>
                </c:pt>
                <c:pt idx="2">
                  <c:v>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C5-4731-B274-2800C4BF30E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/>
              </a:solidFill>
            </a:ln>
            <a:effectLst/>
            <a:sp3d>
              <a:contourClr>
                <a:schemeClr val="accent4"/>
              </a:contourClr>
            </a:sp3d>
          </c:spPr>
          <c:invertIfNegative val="0"/>
          <c:dLbls>
            <c:dLbl>
              <c:idx val="0"/>
              <c:layout>
                <c:manualLayout>
                  <c:x val="1.4492753623188406E-2"/>
                  <c:y val="0.128420269811262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1C5-4731-B274-2800C4BF30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Софинансирование за счет региональной субсидии</c:v>
                </c:pt>
                <c:pt idx="1">
                  <c:v>Софинансирование за счет Фонда президентских грантов</c:v>
                </c:pt>
                <c:pt idx="2">
                  <c:v>ИТОГО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135</c:v>
                </c:pt>
                <c:pt idx="1">
                  <c:v>189.6</c:v>
                </c:pt>
                <c:pt idx="2">
                  <c:v>324.7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C5-4731-B274-2800C4BF30E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Софинансирование за счет региональной субсидии</c:v>
                </c:pt>
                <c:pt idx="1">
                  <c:v>Софинансирование за счет Фонда президентских грантов</c:v>
                </c:pt>
                <c:pt idx="2">
                  <c:v>ИТОГО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1C5-4731-B274-2800C4BF3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2620288"/>
        <c:axId val="132637056"/>
        <c:axId val="0"/>
      </c:bar3DChart>
      <c:catAx>
        <c:axId val="13262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132637056"/>
        <c:crosses val="autoZero"/>
        <c:auto val="1"/>
        <c:lblAlgn val="ctr"/>
        <c:lblOffset val="100"/>
        <c:noMultiLvlLbl val="0"/>
      </c:catAx>
      <c:valAx>
        <c:axId val="132637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400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Количество проектов</a:t>
                </a:r>
                <a:r>
                  <a:rPr lang="ru-RU" sz="1400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, </a:t>
                </a:r>
                <a:r>
                  <a:rPr lang="ru-RU" sz="1400" dirty="0">
                    <a:solidFill>
                      <a:srgbClr val="0070C0"/>
                    </a:solidFill>
                    <a:latin typeface="Arial Black" panose="020B0A04020102020204" pitchFamily="34" charset="0"/>
                  </a:rPr>
                  <a:t>суммы </a:t>
                </a:r>
                <a:r>
                  <a:rPr lang="ru-RU" sz="1400" dirty="0" err="1">
                    <a:solidFill>
                      <a:schemeClr val="accent4"/>
                    </a:solidFill>
                    <a:latin typeface="Arial Black" panose="020B0A04020102020204" pitchFamily="34" charset="0"/>
                  </a:rPr>
                  <a:t>софинансирования</a:t>
                </a:r>
                <a:r>
                  <a:rPr lang="ru-RU" sz="1400" dirty="0">
                    <a:solidFill>
                      <a:schemeClr val="accent4"/>
                    </a:solidFill>
                    <a:latin typeface="Arial Black" panose="020B0A040201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accent4"/>
                    </a:solidFill>
                    <a:latin typeface="Arial Black" panose="020B0A04020102020204" pitchFamily="34" charset="0"/>
                  </a:rPr>
                  <a:t>млн.руб</a:t>
                </a:r>
                <a:endParaRPr lang="ru-RU" sz="1400" dirty="0">
                  <a:solidFill>
                    <a:schemeClr val="accent4"/>
                  </a:solidFill>
                  <a:latin typeface="Arial Black" panose="020B0A040201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3.2743825576445867E-2"/>
              <c:y val="3.72758907719878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132620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9904572968349277E-5"/>
          <c:y val="3.8612307452414812E-2"/>
          <c:w val="0.95155881559314204"/>
          <c:h val="0.7602572571927868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Количество проектов</c:v>
                </c:pt>
                <c:pt idx="1">
                  <c:v>Сумма гранта в млн.рублей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</c:v>
                </c:pt>
                <c:pt idx="1">
                  <c:v>20.78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57-4D55-8EA0-D23378B0550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Количество проектов</c:v>
                </c:pt>
                <c:pt idx="1">
                  <c:v>Сумма гранта в млн.рублей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51</c:v>
                </c:pt>
                <c:pt idx="1">
                  <c:v>29.27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57-4D55-8EA0-D23378B0550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Количество проектов</c:v>
                </c:pt>
                <c:pt idx="1">
                  <c:v>Сумма гранта в млн.рублей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40</c:v>
                </c:pt>
                <c:pt idx="1">
                  <c:v>21.79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57-4D55-8EA0-D23378B0550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Количество проектов</c:v>
                </c:pt>
                <c:pt idx="1">
                  <c:v>Сумма гранта в млн.рублей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35</c:v>
                </c:pt>
                <c:pt idx="1">
                  <c:v>22.09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57-4D55-8EA0-D23378B0550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Количество проектов</c:v>
                </c:pt>
                <c:pt idx="1">
                  <c:v>Сумма гранта в млн.рублей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32</c:v>
                </c:pt>
                <c:pt idx="1">
                  <c:v>41.104999999999997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E57-4D55-8EA0-D23378B055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7265375"/>
        <c:axId val="231880207"/>
        <c:axId val="229245391"/>
      </c:bar3DChart>
      <c:catAx>
        <c:axId val="237265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31880207"/>
        <c:crosses val="autoZero"/>
        <c:auto val="1"/>
        <c:lblAlgn val="ctr"/>
        <c:lblOffset val="100"/>
        <c:noMultiLvlLbl val="0"/>
      </c:catAx>
      <c:valAx>
        <c:axId val="23188020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37265375"/>
        <c:crosses val="autoZero"/>
        <c:crossBetween val="between"/>
      </c:valAx>
      <c:serAx>
        <c:axId val="229245391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231880207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487696615605434"/>
          <c:y val="0.91959516328721158"/>
          <c:w val="0.32698875719346981"/>
          <c:h val="5.76134797217739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474762770038361E-3"/>
          <c:y val="2.2757433968217972E-2"/>
          <c:w val="0.94955910559257017"/>
          <c:h val="0.9099523891248970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Количество проектов</c:v>
                </c:pt>
                <c:pt idx="1">
                  <c:v>Сумма гранта в млн. рублей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</c:v>
                </c:pt>
                <c:pt idx="1">
                  <c:v>40.020000000000003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14-4892-9D80-B7491F259DD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Количество проектов</c:v>
                </c:pt>
                <c:pt idx="1">
                  <c:v>Сумма гранта в млн. рублей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15</c:v>
                </c:pt>
                <c:pt idx="1">
                  <c:v>30.58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14-4892-9D80-B7491F259DD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Количество проектов</c:v>
                </c:pt>
                <c:pt idx="1">
                  <c:v>Сумма гранта в млн. рублей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16</c:v>
                </c:pt>
                <c:pt idx="1">
                  <c:v>22.08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14-4892-9D80-B7491F259DD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Количество проектов</c:v>
                </c:pt>
                <c:pt idx="1">
                  <c:v>Сумма гранта в млн. рублей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17</c:v>
                </c:pt>
                <c:pt idx="1">
                  <c:v>33.32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14-4892-9D80-B7491F259DD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Количество проектов</c:v>
                </c:pt>
                <c:pt idx="1">
                  <c:v>Сумма гранта в млн. рублей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25</c:v>
                </c:pt>
                <c:pt idx="1">
                  <c:v>63.63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14-4892-9D80-B7491F259D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9046575"/>
        <c:axId val="315676063"/>
        <c:axId val="229204559"/>
      </c:bar3DChart>
      <c:catAx>
        <c:axId val="149046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15676063"/>
        <c:crosses val="autoZero"/>
        <c:auto val="1"/>
        <c:lblAlgn val="ctr"/>
        <c:lblOffset val="100"/>
        <c:noMultiLvlLbl val="0"/>
      </c:catAx>
      <c:valAx>
        <c:axId val="31567606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9046575"/>
        <c:crosses val="autoZero"/>
        <c:crossBetween val="between"/>
      </c:valAx>
      <c:serAx>
        <c:axId val="229204559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5676063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297824550777311"/>
          <c:y val="0.90499095252417183"/>
          <c:w val="0.38619187024698837"/>
          <c:h val="5.10298745134248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708889649663356E-2"/>
          <c:y val="2.6092754030746155E-2"/>
          <c:w val="0.912577313705352"/>
          <c:h val="0.737703520531007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Софинансирование за счет региональных субсидий</c:v>
                </c:pt>
                <c:pt idx="1">
                  <c:v>Софинансирование за счет федеральных грантов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 formatCode="General">
                  <c:v>472.3</c:v>
                </c:pt>
                <c:pt idx="1">
                  <c:v>2668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A4-4016-9041-6BA91DA1FF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Софинансирование за счет региональных субсидий</c:v>
                </c:pt>
                <c:pt idx="1">
                  <c:v>Софинансирование за счет федеральных грантов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 formatCode="General">
                  <c:v>573.9</c:v>
                </c:pt>
                <c:pt idx="1">
                  <c:v>2038.7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A4-4016-9041-6BA91DA1FF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Софинансирование за счет региональных субсидий</c:v>
                </c:pt>
                <c:pt idx="1">
                  <c:v>Софинансирование за счет федеральных грантов</c:v>
                </c:pt>
              </c:strCache>
            </c:strRef>
          </c:cat>
          <c:val>
            <c:numRef>
              <c:f>Лист1!$D$2:$D$3</c:f>
              <c:numCache>
                <c:formatCode>#,##0.00</c:formatCode>
                <c:ptCount val="2"/>
                <c:pt idx="0" formatCode="General">
                  <c:v>544.79999999999995</c:v>
                </c:pt>
                <c:pt idx="1">
                  <c:v>1380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A4-4016-9041-6BA91DA1FF2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Софинансирование за счет региональных субсидий</c:v>
                </c:pt>
                <c:pt idx="1">
                  <c:v>Софинансирование за счет федеральных грантов</c:v>
                </c:pt>
              </c:strCache>
            </c:strRef>
          </c:cat>
          <c:val>
            <c:numRef>
              <c:f>Лист1!$E$2:$E$3</c:f>
              <c:numCache>
                <c:formatCode>#,##0.00</c:formatCode>
                <c:ptCount val="2"/>
                <c:pt idx="0" formatCode="General">
                  <c:v>631.1</c:v>
                </c:pt>
                <c:pt idx="1">
                  <c:v>1960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A4-4016-9041-6BA91DA1FF2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Софинансирование за счет региональных субсидий</c:v>
                </c:pt>
                <c:pt idx="1">
                  <c:v>Софинансирование за счет федеральных грантов</c:v>
                </c:pt>
              </c:strCache>
            </c:strRef>
          </c:cat>
          <c:val>
            <c:numRef>
              <c:f>Лист1!$F$2:$F$3</c:f>
              <c:numCache>
                <c:formatCode>#,##0.00</c:formatCode>
                <c:ptCount val="2"/>
                <c:pt idx="0">
                  <c:v>1284.7</c:v>
                </c:pt>
                <c:pt idx="1">
                  <c:v>2545.1999999999998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A4-4016-9041-6BA91DA1FF2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ИТОГО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Софинансирование за счет региональных субсидий</c:v>
                </c:pt>
                <c:pt idx="1">
                  <c:v>Софинансирование за счет федеральных грантов</c:v>
                </c:pt>
              </c:strCache>
            </c:strRef>
          </c:cat>
          <c:val>
            <c:numRef>
              <c:f>Лист1!$G$2:$G$3</c:f>
              <c:numCache>
                <c:formatCode>#,##0.00</c:formatCode>
                <c:ptCount val="2"/>
                <c:pt idx="0" formatCode="General">
                  <c:v>668.51</c:v>
                </c:pt>
                <c:pt idx="1">
                  <c:v>2154.9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2E-45B2-84D5-7F70D0899D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8713216"/>
        <c:axId val="228714752"/>
        <c:axId val="0"/>
      </c:bar3DChart>
      <c:catAx>
        <c:axId val="22871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714752"/>
        <c:crosses val="autoZero"/>
        <c:auto val="1"/>
        <c:lblAlgn val="ctr"/>
        <c:lblOffset val="100"/>
        <c:noMultiLvlLbl val="0"/>
      </c:catAx>
      <c:valAx>
        <c:axId val="22871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71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78121484814398"/>
          <c:y val="0.16227999719098657"/>
          <c:w val="0.78597588511043093"/>
          <c:h val="0.3931701472098596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проектов (ед)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Выявление и поддержка молодых талантов в области культуры и искусства</c:v>
                </c:pt>
                <c:pt idx="1">
                  <c:v>Защита прав и свобод человека и гражданина, в том числе защита прав заключенных</c:v>
                </c:pt>
                <c:pt idx="2">
                  <c:v>Охрана здоровья граждан, пропаганда здорового образа жизн</c:v>
                </c:pt>
                <c:pt idx="3">
                  <c:v>Охрана окружающей среды и защита животных</c:v>
                </c:pt>
                <c:pt idx="4">
                  <c:v>Поддержка  молодежных проектов, реализация  которых охватывает виды деятельности, предусмотренные статьей 31.1 Федерального закона  от 12 января 1996 г. №7 ФЗ «О некоммерческих организациях»</c:v>
                </c:pt>
                <c:pt idx="5">
                  <c:v>Поддержка проектов в области культуры и искусства</c:v>
                </c:pt>
                <c:pt idx="6">
                  <c:v>Поддержка проектов в области  науки, образования, просвещения</c:v>
                </c:pt>
                <c:pt idx="7">
                  <c:v>Поддержка семьи, материнства, отцовства и детства</c:v>
                </c:pt>
                <c:pt idx="8">
                  <c:v>Развитие институтов гражданского общества</c:v>
                </c:pt>
                <c:pt idx="9">
                  <c:v>Развитие общественной дипломатии и поддержки соотечественников</c:v>
                </c:pt>
                <c:pt idx="10">
                  <c:v>Сохранение исторической памяти</c:v>
                </c:pt>
                <c:pt idx="11">
                  <c:v>Социальное обслуживание, социальная поддержка и защита граждан</c:v>
                </c:pt>
                <c:pt idx="12">
                  <c:v>Укрепление межнационального и межрелигиозного согласия</c:v>
                </c:pt>
                <c:pt idx="13">
                  <c:v>Военно-патриотическая направленность</c:v>
                </c:pt>
                <c:pt idx="14">
                  <c:v>Развитие территорий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1</c:v>
                </c:pt>
                <c:pt idx="1">
                  <c:v>7</c:v>
                </c:pt>
                <c:pt idx="2">
                  <c:v>17</c:v>
                </c:pt>
                <c:pt idx="3">
                  <c:v>8</c:v>
                </c:pt>
                <c:pt idx="4">
                  <c:v>1</c:v>
                </c:pt>
                <c:pt idx="5">
                  <c:v>18</c:v>
                </c:pt>
                <c:pt idx="6">
                  <c:v>28</c:v>
                </c:pt>
                <c:pt idx="7">
                  <c:v>9</c:v>
                </c:pt>
                <c:pt idx="8">
                  <c:v>13</c:v>
                </c:pt>
                <c:pt idx="9">
                  <c:v>1</c:v>
                </c:pt>
                <c:pt idx="10">
                  <c:v>26</c:v>
                </c:pt>
                <c:pt idx="11">
                  <c:v>27</c:v>
                </c:pt>
                <c:pt idx="12">
                  <c:v>11</c:v>
                </c:pt>
                <c:pt idx="13">
                  <c:v>29</c:v>
                </c:pt>
                <c:pt idx="1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05-4C94-8074-86D725D0E3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сумма в тысячах рублей</c:v>
                </c:pt>
              </c:strCache>
            </c:strRef>
          </c:tx>
          <c:spPr>
            <a:solidFill>
              <a:srgbClr val="CC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Выявление и поддержка молодых талантов в области культуры и искусства</c:v>
                </c:pt>
                <c:pt idx="1">
                  <c:v>Защита прав и свобод человека и гражданина, в том числе защита прав заключенных</c:v>
                </c:pt>
                <c:pt idx="2">
                  <c:v>Охрана здоровья граждан, пропаганда здорового образа жизн</c:v>
                </c:pt>
                <c:pt idx="3">
                  <c:v>Охрана окружающей среды и защита животных</c:v>
                </c:pt>
                <c:pt idx="4">
                  <c:v>Поддержка  молодежных проектов, реализация  которых охватывает виды деятельности, предусмотренные статьей 31.1 Федерального закона  от 12 января 1996 г. №7 ФЗ «О некоммерческих организациях»</c:v>
                </c:pt>
                <c:pt idx="5">
                  <c:v>Поддержка проектов в области культуры и искусства</c:v>
                </c:pt>
                <c:pt idx="6">
                  <c:v>Поддержка проектов в области  науки, образования, просвещения</c:v>
                </c:pt>
                <c:pt idx="7">
                  <c:v>Поддержка семьи, материнства, отцовства и детства</c:v>
                </c:pt>
                <c:pt idx="8">
                  <c:v>Развитие институтов гражданского общества</c:v>
                </c:pt>
                <c:pt idx="9">
                  <c:v>Развитие общественной дипломатии и поддержки соотечественников</c:v>
                </c:pt>
                <c:pt idx="10">
                  <c:v>Сохранение исторической памяти</c:v>
                </c:pt>
                <c:pt idx="11">
                  <c:v>Социальное обслуживание, социальная поддержка и защита граждан</c:v>
                </c:pt>
                <c:pt idx="12">
                  <c:v>Укрепление межнационального и межрелигиозного согласия</c:v>
                </c:pt>
                <c:pt idx="13">
                  <c:v>Военно-патриотическая направленность</c:v>
                </c:pt>
                <c:pt idx="14">
                  <c:v>Развитие территорий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  <c:pt idx="0">
                  <c:v>346</c:v>
                </c:pt>
                <c:pt idx="1">
                  <c:v>2382</c:v>
                </c:pt>
                <c:pt idx="2">
                  <c:v>8843</c:v>
                </c:pt>
                <c:pt idx="3">
                  <c:v>3370</c:v>
                </c:pt>
                <c:pt idx="4">
                  <c:v>146</c:v>
                </c:pt>
                <c:pt idx="5">
                  <c:v>7959</c:v>
                </c:pt>
                <c:pt idx="6">
                  <c:v>21589</c:v>
                </c:pt>
                <c:pt idx="7">
                  <c:v>8771</c:v>
                </c:pt>
                <c:pt idx="8">
                  <c:v>11508</c:v>
                </c:pt>
                <c:pt idx="9">
                  <c:v>390</c:v>
                </c:pt>
                <c:pt idx="10">
                  <c:v>11574</c:v>
                </c:pt>
                <c:pt idx="11">
                  <c:v>16728</c:v>
                </c:pt>
                <c:pt idx="12">
                  <c:v>10558</c:v>
                </c:pt>
                <c:pt idx="13">
                  <c:v>22981</c:v>
                </c:pt>
                <c:pt idx="14">
                  <c:v>520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05-4C94-8074-86D725D0E3E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9325824"/>
        <c:axId val="229327616"/>
        <c:axId val="229355520"/>
      </c:bar3DChart>
      <c:catAx>
        <c:axId val="22932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9327616"/>
        <c:crosses val="autoZero"/>
        <c:auto val="1"/>
        <c:lblAlgn val="ctr"/>
        <c:lblOffset val="100"/>
        <c:noMultiLvlLbl val="0"/>
      </c:catAx>
      <c:valAx>
        <c:axId val="229327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Arial Black" pitchFamily="34" charset="0"/>
                <a:ea typeface="+mn-ea"/>
                <a:cs typeface="+mn-cs"/>
              </a:defRPr>
            </a:pPr>
            <a:endParaRPr lang="ru-RU"/>
          </a:p>
        </c:txPr>
        <c:crossAx val="229325824"/>
        <c:crosses val="autoZero"/>
        <c:crossBetween val="between"/>
      </c:valAx>
      <c:serAx>
        <c:axId val="229355520"/>
        <c:scaling>
          <c:orientation val="minMax"/>
        </c:scaling>
        <c:delete val="1"/>
        <c:axPos val="b"/>
        <c:majorTickMark val="none"/>
        <c:minorTickMark val="none"/>
        <c:tickLblPos val="nextTo"/>
        <c:crossAx val="229327616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колчество проектов (ед)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Выявление и поддержка молодых талантов в области культуры и искусства</c:v>
                </c:pt>
                <c:pt idx="1">
                  <c:v>Защита прав и свобод человека и гражданина, в том числе защита прав заключенных</c:v>
                </c:pt>
                <c:pt idx="2">
                  <c:v>Охрана здоровья граждан, пропаганда здорового образа жизни</c:v>
                </c:pt>
                <c:pt idx="3">
                  <c:v>Охрана окружающей среды и защита животных</c:v>
                </c:pt>
                <c:pt idx="4">
                  <c:v>Поддержка  молодежных проектов, реализация  которых охватывает виды деятельности, предусмотренные статьей 31.1 Федерального закона  от 12 января 1996 г. №7 ФЗ «О некоммерческих организациях»</c:v>
                </c:pt>
                <c:pt idx="5">
                  <c:v>Поддержка проектов в области культуры и искусства</c:v>
                </c:pt>
                <c:pt idx="6">
                  <c:v>Поддержка проектов в области  науки, образования, просвещения</c:v>
                </c:pt>
                <c:pt idx="7">
                  <c:v>Поддержка семьи, материнства, отцовства и детства</c:v>
                </c:pt>
                <c:pt idx="8">
                  <c:v>Развитие институтов гражданского общества</c:v>
                </c:pt>
                <c:pt idx="9">
                  <c:v>Развитие общественной дипломатии и поддержки соотечественников</c:v>
                </c:pt>
                <c:pt idx="10">
                  <c:v>Сохранение исторической памяти</c:v>
                </c:pt>
                <c:pt idx="11">
                  <c:v>Социальное обслуживание, социальная поддержка и защита граждан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0</c:v>
                </c:pt>
                <c:pt idx="1">
                  <c:v>7</c:v>
                </c:pt>
                <c:pt idx="2">
                  <c:v>9</c:v>
                </c:pt>
                <c:pt idx="3">
                  <c:v>5</c:v>
                </c:pt>
                <c:pt idx="4">
                  <c:v>2</c:v>
                </c:pt>
                <c:pt idx="5">
                  <c:v>14</c:v>
                </c:pt>
                <c:pt idx="6">
                  <c:v>7</c:v>
                </c:pt>
                <c:pt idx="7">
                  <c:v>6</c:v>
                </c:pt>
                <c:pt idx="8">
                  <c:v>3</c:v>
                </c:pt>
                <c:pt idx="9">
                  <c:v>3</c:v>
                </c:pt>
                <c:pt idx="10">
                  <c:v>16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8A-4855-9F96-D8D3F1B586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сумма в тысячах рублей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Выявление и поддержка молодых талантов в области культуры и искусства</c:v>
                </c:pt>
                <c:pt idx="1">
                  <c:v>Защита прав и свобод человека и гражданина, в том числе защита прав заключенных</c:v>
                </c:pt>
                <c:pt idx="2">
                  <c:v>Охрана здоровья граждан, пропаганда здорового образа жизни</c:v>
                </c:pt>
                <c:pt idx="3">
                  <c:v>Охрана окружающей среды и защита животных</c:v>
                </c:pt>
                <c:pt idx="4">
                  <c:v>Поддержка  молодежных проектов, реализация  которых охватывает виды деятельности, предусмотренные статьей 31.1 Федерального закона  от 12 января 1996 г. №7 ФЗ «О некоммерческих организациях»</c:v>
                </c:pt>
                <c:pt idx="5">
                  <c:v>Поддержка проектов в области культуры и искусства</c:v>
                </c:pt>
                <c:pt idx="6">
                  <c:v>Поддержка проектов в области  науки, образования, просвещения</c:v>
                </c:pt>
                <c:pt idx="7">
                  <c:v>Поддержка семьи, материнства, отцовства и детства</c:v>
                </c:pt>
                <c:pt idx="8">
                  <c:v>Развитие институтов гражданского общества</c:v>
                </c:pt>
                <c:pt idx="9">
                  <c:v>Развитие общественной дипломатии и поддержки соотечественников</c:v>
                </c:pt>
                <c:pt idx="10">
                  <c:v>Сохранение исторической памяти</c:v>
                </c:pt>
                <c:pt idx="11">
                  <c:v>Социальное обслуживание, социальная поддержка и защита граждан</c:v>
                </c:pt>
              </c:strCache>
            </c:strRef>
          </c:cat>
          <c:val>
            <c:numRef>
              <c:f>Лист1!$C$2:$C$13</c:f>
              <c:numCache>
                <c:formatCode>#,##0</c:formatCode>
                <c:ptCount val="12"/>
                <c:pt idx="0" formatCode="General">
                  <c:v>0</c:v>
                </c:pt>
                <c:pt idx="1">
                  <c:v>24816</c:v>
                </c:pt>
                <c:pt idx="2">
                  <c:v>13536</c:v>
                </c:pt>
                <c:pt idx="3">
                  <c:v>6285</c:v>
                </c:pt>
                <c:pt idx="4">
                  <c:v>3318</c:v>
                </c:pt>
                <c:pt idx="5">
                  <c:v>26014</c:v>
                </c:pt>
                <c:pt idx="6">
                  <c:v>6875</c:v>
                </c:pt>
                <c:pt idx="7">
                  <c:v>14904</c:v>
                </c:pt>
                <c:pt idx="8">
                  <c:v>5142</c:v>
                </c:pt>
                <c:pt idx="9">
                  <c:v>7135</c:v>
                </c:pt>
                <c:pt idx="10">
                  <c:v>34866</c:v>
                </c:pt>
                <c:pt idx="11">
                  <c:v>43974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8A-4855-9F96-D8D3F1B586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229448320"/>
        <c:axId val="229454208"/>
        <c:axId val="205625536"/>
      </c:bar3DChart>
      <c:catAx>
        <c:axId val="22944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9454208"/>
        <c:crosses val="autoZero"/>
        <c:auto val="1"/>
        <c:lblAlgn val="ctr"/>
        <c:lblOffset val="100"/>
        <c:noMultiLvlLbl val="0"/>
      </c:catAx>
      <c:valAx>
        <c:axId val="22945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9448320"/>
        <c:crosses val="autoZero"/>
        <c:crossBetween val="between"/>
      </c:valAx>
      <c:serAx>
        <c:axId val="205625536"/>
        <c:scaling>
          <c:orientation val="minMax"/>
        </c:scaling>
        <c:delete val="1"/>
        <c:axPos val="b"/>
        <c:majorTickMark val="none"/>
        <c:minorTickMark val="none"/>
        <c:tickLblPos val="nextTo"/>
        <c:crossAx val="229454208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сумма тыс.руб.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Проекты в области культуры и академического (классического) искусства (2 проекта)</c:v>
                </c:pt>
                <c:pt idx="1">
                  <c:v>Межотраслевые, сетевые культурные и кросскультурные проекты (1 проект)</c:v>
                </c:pt>
                <c:pt idx="2">
                  <c:v>Образовательные и наставнические проекты в области культуры, искусства и креативных индустрий (включая цифровые технологии) (6 проектов)</c:v>
                </c:pt>
                <c:pt idx="3">
                  <c:v>Проекты креативных индустрий (в том числе в области литературы и издательского дела, дизайна, моды, арт, музыки и саунд-дизайна, архитектуры и урбанистики, новых медиа, мультимедиа технологий, кино, театра, игр) (2 проекта)</c:v>
                </c:pt>
                <c:pt idx="4">
                  <c:v>Проекты, предусматривающие проведение фестивалей, премий, форумов в области культуры, искусства и креативных индустрий (1 проект)</c:v>
                </c:pt>
                <c:pt idx="5">
                  <c:v>ИТОГО (12 проектов)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9740.9</c:v>
                </c:pt>
                <c:pt idx="1">
                  <c:v>6514.2</c:v>
                </c:pt>
                <c:pt idx="2">
                  <c:v>9686.1</c:v>
                </c:pt>
                <c:pt idx="3">
                  <c:v>4223.8999999999996</c:v>
                </c:pt>
                <c:pt idx="4">
                  <c:v>6541.1</c:v>
                </c:pt>
                <c:pt idx="5" formatCode="#,##0.00">
                  <c:v>36706.199999999997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55-4818-A552-86BFDA22F07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Запрашиваемая сумма тыс.руб.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Проекты в области культуры и академического (классического) искусства (2 проекта)</c:v>
                </c:pt>
                <c:pt idx="1">
                  <c:v>Межотраслевые, сетевые культурные и кросскультурные проекты (1 проект)</c:v>
                </c:pt>
                <c:pt idx="2">
                  <c:v>Образовательные и наставнические проекты в области культуры, искусства и креативных индустрий (включая цифровые технологии) (6 проектов)</c:v>
                </c:pt>
                <c:pt idx="3">
                  <c:v>Проекты креативных индустрий (в том числе в области литературы и издательского дела, дизайна, моды, арт, музыки и саунд-дизайна, архитектуры и урбанистики, новых медиа, мультимедиа технологий, кино, театра, игр) (2 проекта)</c:v>
                </c:pt>
                <c:pt idx="4">
                  <c:v>Проекты, предусматривающие проведение фестивалей, премий, форумов в области культуры, искусства и креативных индустрий (1 проект)</c:v>
                </c:pt>
                <c:pt idx="5">
                  <c:v>ИТОГО (12 проектов)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6899.1</c:v>
                </c:pt>
                <c:pt idx="1">
                  <c:v>2592.6999999999998</c:v>
                </c:pt>
                <c:pt idx="2">
                  <c:v>5800.5</c:v>
                </c:pt>
                <c:pt idx="3">
                  <c:v>2339.5</c:v>
                </c:pt>
                <c:pt idx="4">
                  <c:v>2999.9</c:v>
                </c:pt>
                <c:pt idx="5">
                  <c:v>20631.900000000001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55-4818-A552-86BFDA22F07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Собственный вклад тыс. руб.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Проекты в области культуры и академического (классического) искусства (2 проекта)</c:v>
                </c:pt>
                <c:pt idx="1">
                  <c:v>Межотраслевые, сетевые культурные и кросскультурные проекты (1 проект)</c:v>
                </c:pt>
                <c:pt idx="2">
                  <c:v>Образовательные и наставнические проекты в области культуры, искусства и креативных индустрий (включая цифровые технологии) (6 проектов)</c:v>
                </c:pt>
                <c:pt idx="3">
                  <c:v>Проекты креативных индустрий (в том числе в области литературы и издательского дела, дизайна, моды, арт, музыки и саунд-дизайна, архитектуры и урбанистики, новых медиа, мультимедиа технологий, кино, театра, игр) (2 проекта)</c:v>
                </c:pt>
                <c:pt idx="4">
                  <c:v>Проекты, предусматривающие проведение фестивалей, премий, форумов в области культуры, искусства и креативных индустрий (1 проект)</c:v>
                </c:pt>
                <c:pt idx="5">
                  <c:v>ИТОГО (12 проектов)</c:v>
                </c:pt>
              </c:strCache>
            </c:strRef>
          </c:cat>
          <c:val>
            <c:numRef>
              <c:f>Лист1!$D$2:$D$7</c:f>
              <c:numCache>
                <c:formatCode>#,##0.00</c:formatCode>
                <c:ptCount val="6"/>
                <c:pt idx="0">
                  <c:v>2841.7</c:v>
                </c:pt>
                <c:pt idx="1">
                  <c:v>3921.5</c:v>
                </c:pt>
                <c:pt idx="2">
                  <c:v>3885.5</c:v>
                </c:pt>
                <c:pt idx="3">
                  <c:v>1884.4</c:v>
                </c:pt>
                <c:pt idx="4">
                  <c:v>3541.09</c:v>
                </c:pt>
                <c:pt idx="5">
                  <c:v>15870.1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55-4818-A552-86BFDA22F0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5674880"/>
        <c:axId val="135676672"/>
      </c:barChart>
      <c:catAx>
        <c:axId val="135674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676672"/>
        <c:crosses val="autoZero"/>
        <c:auto val="1"/>
        <c:lblAlgn val="ctr"/>
        <c:lblOffset val="100"/>
        <c:noMultiLvlLbl val="0"/>
      </c:catAx>
      <c:valAx>
        <c:axId val="135676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67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677C3-03D8-47C3-9CFD-80ECE358E864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8F5A5-55B2-44C8-9197-8CA38DF63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20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58F5A5-55B2-44C8-9197-8CA38DF63A4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134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7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86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799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18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21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55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41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66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55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50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3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049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41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16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5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17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54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74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94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12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01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B989-E1FE-4EA6-A237-3C5F398635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DB82-361C-4342-BC83-215817071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37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9B989-E1FE-4EA6-A237-3C5F398635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2DB82-361C-4342-BC83-215817071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89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9B989-E1FE-4EA6-A237-3C5F398635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2DB82-361C-4342-BC83-2158170716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5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cnko.ru/" TargetMode="External"/><Relationship Id="rId2" Type="http://schemas.openxmlformats.org/officeDocument/2006/relationships/hyperlink" Target="mailto:panova.spm@yandex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E5D0B4-6BDE-4F73-9078-4BCE3B7E0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514" y="391886"/>
            <a:ext cx="7910286" cy="130628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3643F-61FF-4697-852E-C0AE83158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485" y="271670"/>
            <a:ext cx="11350172" cy="5026043"/>
          </a:xfrm>
        </p:spPr>
        <p:txBody>
          <a:bodyPr>
            <a:normAutofit/>
          </a:bodyPr>
          <a:lstStyle/>
          <a:p>
            <a:endParaRPr lang="ru-RU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FCE388-8009-4F0E-86D7-6A86C6046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485" y="3602038"/>
            <a:ext cx="11538857" cy="2984292"/>
          </a:xfrm>
        </p:spPr>
        <p:txBody>
          <a:bodyPr>
            <a:normAutofit/>
          </a:bodyPr>
          <a:lstStyle/>
          <a:p>
            <a:endParaRPr lang="ru-RU" dirty="0">
              <a:latin typeface="Arial Black" panose="020B0A04020102020204" pitchFamily="34" charset="0"/>
            </a:endParaRPr>
          </a:p>
          <a:p>
            <a:endParaRPr lang="ru-RU" sz="3000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r>
              <a:rPr lang="ru-RU" sz="1800" i="1" dirty="0">
                <a:latin typeface="Arial Black" panose="020B0A04020102020204" pitchFamily="34" charset="0"/>
              </a:rPr>
              <a:t>город Севастополь                                          октябрь – декабрь 2021 года</a:t>
            </a:r>
          </a:p>
          <a:p>
            <a:endParaRPr lang="ru-RU" sz="5100" i="1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AD16DC-D170-4580-BEE7-8F0BC7D31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828" y="1556792"/>
            <a:ext cx="2508514" cy="38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E164D19-C668-40F5-8A3B-FCAB5E746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494168"/>
              </p:ext>
            </p:extLst>
          </p:nvPr>
        </p:nvGraphicFramePr>
        <p:xfrm>
          <a:off x="430291" y="1698170"/>
          <a:ext cx="11538857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8908">
                  <a:extLst>
                    <a:ext uri="{9D8B030D-6E8A-4147-A177-3AD203B41FA5}">
                      <a16:colId xmlns:a16="http://schemas.microsoft.com/office/drawing/2014/main" val="3838886147"/>
                    </a:ext>
                  </a:extLst>
                </a:gridCol>
                <a:gridCol w="2759949">
                  <a:extLst>
                    <a:ext uri="{9D8B030D-6E8A-4147-A177-3AD203B41FA5}">
                      <a16:colId xmlns:a16="http://schemas.microsoft.com/office/drawing/2014/main" val="4279397715"/>
                    </a:ext>
                  </a:extLst>
                </a:gridCol>
              </a:tblGrid>
              <a:tr h="399288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СОЦИАЛЬНЫЕ ПРОЕКТЫ:</a:t>
                      </a:r>
                    </a:p>
                    <a:p>
                      <a:pPr algn="ctr"/>
                      <a:r>
                        <a:rPr lang="ru-RU" sz="18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«АКСЕЛЕРАЦИЯ НЕКОММЕРЧЕСКИХ ОРГАНИЗАЦИЙ» (АНО) – </a:t>
                      </a:r>
                    </a:p>
                    <a:p>
                      <a:pPr algn="ctr"/>
                      <a:r>
                        <a:rPr lang="ru-RU" sz="18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«АКСЕЛЕРАТОР СОЦИАЛЬНЫХ КОМАНД» (АСК)</a:t>
                      </a:r>
                    </a:p>
                    <a:p>
                      <a:pPr algn="ctr"/>
                      <a:endParaRPr lang="ru-RU" sz="24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algn="ctr"/>
                      <a:endParaRPr lang="ru-RU" sz="24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algn="ctr"/>
                      <a:endParaRPr lang="ru-RU" sz="24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algn="ctr"/>
                      <a:endParaRPr lang="ru-RU" sz="24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algn="ctr"/>
                      <a:endParaRPr lang="ru-RU" sz="24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algn="ctr"/>
                      <a:endParaRPr lang="ru-RU" sz="24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ru-RU" sz="2000" dirty="0">
                          <a:solidFill>
                            <a:schemeClr val="accent4"/>
                          </a:solidFill>
                          <a:latin typeface="Arial Black" panose="020B0A04020102020204" pitchFamily="34" charset="0"/>
                        </a:rPr>
                        <a:t>Материалы Флагманского Ресурсного центра поддержки СО НКО города Севастополя для организации деятельности в формате СТРАТЕГИЧЕСКОЙ МАСТЕРСКОЙ</a:t>
                      </a:r>
                      <a:endParaRPr lang="ru-RU" sz="2400" dirty="0">
                        <a:solidFill>
                          <a:schemeClr val="accent4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014128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1429F3-28A4-4009-B5F5-82C36E6E2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114" y="2603500"/>
            <a:ext cx="7910286" cy="2019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92C223-4808-4D92-8FE8-01250ED09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3842" y="271670"/>
            <a:ext cx="2948500" cy="541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12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06101-3DB5-4492-9F48-CD394626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8384"/>
          </a:xfrm>
        </p:spPr>
        <p:txBody>
          <a:bodyPr>
            <a:normAutofit/>
          </a:bodyPr>
          <a:lstStyle/>
          <a:p>
            <a:pPr algn="ctr"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конкурса социальных проектов - победителей Президентского фонда культурных инициатив по городу Севастополя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33199C7-5B05-4367-92EF-040836527A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093510"/>
          <a:ext cx="10515600" cy="5399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4639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01ED26-297A-4BC0-BCF2-82C0514B8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3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77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D5628-9B6A-4053-A878-25AB9C53F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348344"/>
            <a:ext cx="5212749" cy="640080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РЕЕСТР СО НКО </a:t>
            </a:r>
            <a:b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и перспективы участия:</a:t>
            </a:r>
            <a:b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>
                <a:latin typeface="Arial Black" panose="020B0A04020102020204" pitchFamily="34" charset="0"/>
              </a:rPr>
              <a:t>- </a:t>
            </a:r>
            <a:r>
              <a:rPr lang="ru-RU" sz="2800" b="1" dirty="0">
                <a:latin typeface="Arial Black" panose="020B0A04020102020204" pitchFamily="34" charset="0"/>
              </a:rPr>
              <a:t>Стать поставщиком или исполнителем социальных услуг</a:t>
            </a:r>
            <a:br>
              <a:rPr lang="ru-RU" sz="2800" b="1" dirty="0">
                <a:latin typeface="Arial Black" panose="020B0A04020102020204" pitchFamily="34" charset="0"/>
              </a:rPr>
            </a:br>
            <a:r>
              <a:rPr lang="ru-RU" sz="2800" b="1" dirty="0">
                <a:latin typeface="Arial Black" panose="020B0A04020102020204" pitchFamily="34" charset="0"/>
              </a:rPr>
              <a:t>-  Быть получателем субсидий от государственных,  региональных,  муниципальных органов власти</a:t>
            </a:r>
            <a:br>
              <a:rPr lang="ru-RU" sz="2800" b="1" dirty="0">
                <a:latin typeface="Arial Black" panose="020B0A04020102020204" pitchFamily="34" charset="0"/>
              </a:rPr>
            </a:br>
            <a:r>
              <a:rPr lang="ru-RU" sz="2800" b="1" dirty="0">
                <a:latin typeface="Arial Black" panose="020B0A04020102020204" pitchFamily="34" charset="0"/>
              </a:rPr>
              <a:t>-  Быть получателем поддержки Фонда президентских грантов</a:t>
            </a:r>
            <a:br>
              <a:rPr lang="ru-RU" sz="2800" b="1" dirty="0">
                <a:latin typeface="Arial Black" panose="020B0A04020102020204" pitchFamily="34" charset="0"/>
              </a:rPr>
            </a:br>
            <a:br>
              <a:rPr lang="ru-RU" sz="2800" b="1" dirty="0">
                <a:latin typeface="Arial Black" panose="020B0A04020102020204" pitchFamily="34" charset="0"/>
              </a:rPr>
            </a:br>
            <a:r>
              <a:rPr lang="ru-RU" sz="22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Примечание: на региональном уровне преференции не реализованы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7B852D7-12F4-4FB9-9FAF-4354BB38F1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69280" y="457200"/>
            <a:ext cx="5686108" cy="5943599"/>
          </a:xfrm>
        </p:spPr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F40C4D-FB6D-41A4-BAC1-50388B263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6732" y="2057399"/>
            <a:ext cx="4965479" cy="43433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288B1D-1F37-4994-A5D2-E8AAACC5F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0" y="348173"/>
            <a:ext cx="5700076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81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056BE-E71D-48CB-A747-D00599A9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Информационно -коммуникационная платформа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1B06F8-D32F-473A-B1B0-8F207EEFE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1757" y="3784600"/>
            <a:ext cx="5181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3C06A7E-DA17-41CC-B2C7-F6ED04A841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199" y="1756689"/>
            <a:ext cx="5893191" cy="501082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28888BE-756A-496F-ABBD-00FA735CF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09" y="1756689"/>
            <a:ext cx="589319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Модель проведения консультаций и экспертиз 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флагманского Ресурсного центра 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Рисунок 5" descr="изображение_2020-11-13_104453">
            <a:extLst>
              <a:ext uri="{FF2B5EF4-FFF2-40B4-BE49-F238E27FC236}">
                <a16:creationId xmlns:a16="http://schemas.microsoft.com/office/drawing/2014/main" id="{FE6E2B69-8222-4DCD-8F48-80F37E201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" y="2416174"/>
            <a:ext cx="5893192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A500E57-076B-4F24-BF0E-A69BA92B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57" y="60356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Объект 6">
            <a:extLst>
              <a:ext uri="{FF2B5EF4-FFF2-40B4-BE49-F238E27FC236}">
                <a16:creationId xmlns:a16="http://schemas.microsoft.com/office/drawing/2014/main" id="{D1A3B0C9-C15C-4D8F-941B-7507E46CF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756689"/>
            <a:ext cx="5893191" cy="5010822"/>
          </a:xfrm>
          <a:prstGeom prst="rect">
            <a:avLst/>
          </a:prstGeom>
        </p:spPr>
      </p:pic>
      <p:pic>
        <p:nvPicPr>
          <p:cNvPr id="9" name="Объект 6">
            <a:extLst>
              <a:ext uri="{FF2B5EF4-FFF2-40B4-BE49-F238E27FC236}">
                <a16:creationId xmlns:a16="http://schemas.microsoft.com/office/drawing/2014/main" id="{0B4B1F67-4822-43BD-AE91-ED0F2588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199" y="1756689"/>
            <a:ext cx="5893191" cy="501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43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8B536-3065-41FD-9214-69F69E8F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013809" cy="1407404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latin typeface="Arial Black" panose="020B0A04020102020204" pitchFamily="34" charset="0"/>
              </a:rPr>
              <a:t>Чему мы учим (учимся)? </a:t>
            </a:r>
            <a:br>
              <a:rPr lang="ru-RU" b="1" dirty="0">
                <a:latin typeface="Arial Black" panose="020B0A04020102020204" pitchFamily="34" charset="0"/>
              </a:rPr>
            </a:br>
            <a:br>
              <a:rPr lang="ru-RU" b="1" dirty="0">
                <a:latin typeface="Arial Black" panose="020B0A04020102020204" pitchFamily="34" charset="0"/>
              </a:rPr>
            </a:br>
            <a:r>
              <a:rPr lang="ru-RU" sz="2400" b="1" dirty="0">
                <a:latin typeface="Arial Black" panose="020B0A04020102020204" pitchFamily="34" charset="0"/>
              </a:rPr>
              <a:t>Создание «команды мечты»        От ИДЕИ до ПРОЕКТА (мозговой штурм)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FFBE293-B841-45FB-967A-641C453100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792" y="2025748"/>
            <a:ext cx="5334295" cy="4173915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72EB90F6-58A4-4B7B-A402-068602BA38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99088" y="2025749"/>
            <a:ext cx="6192690" cy="44671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A18DC5-A0C7-4261-B219-5AA5D8C56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109344"/>
            <a:ext cx="3742006" cy="115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90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88FC7B-0CF0-4D3B-A28B-8A86332C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30" y="0"/>
            <a:ext cx="11858170" cy="1340768"/>
          </a:xfrm>
        </p:spPr>
        <p:txBody>
          <a:bodyPr/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Метод коллективной </a:t>
            </a:r>
            <a:br>
              <a:rPr lang="ru-RU" b="1" dirty="0">
                <a:latin typeface="Arial Black" panose="020B0A04020102020204" pitchFamily="34" charset="0"/>
              </a:rPr>
            </a:br>
            <a:r>
              <a:rPr lang="ru-RU" b="1" dirty="0">
                <a:latin typeface="Arial Black" panose="020B0A04020102020204" pitchFamily="34" charset="0"/>
              </a:rPr>
              <a:t>генерации идей</a:t>
            </a:r>
            <a:r>
              <a:rPr lang="en-US" b="1" dirty="0">
                <a:latin typeface="Arial Black" panose="020B0A04020102020204" pitchFamily="34" charset="0"/>
              </a:rPr>
              <a:t> </a:t>
            </a:r>
            <a:endParaRPr lang="ru-RU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B1868A7-8DD7-43D0-BF91-440CD79277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0601846"/>
              </p:ext>
            </p:extLst>
          </p:nvPr>
        </p:nvGraphicFramePr>
        <p:xfrm>
          <a:off x="-14513" y="1582057"/>
          <a:ext cx="12206513" cy="5708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870">
                  <a:extLst>
                    <a:ext uri="{9D8B030D-6E8A-4147-A177-3AD203B41FA5}">
                      <a16:colId xmlns:a16="http://schemas.microsoft.com/office/drawing/2014/main" val="3218668300"/>
                    </a:ext>
                  </a:extLst>
                </a:gridCol>
                <a:gridCol w="2183358">
                  <a:extLst>
                    <a:ext uri="{9D8B030D-6E8A-4147-A177-3AD203B41FA5}">
                      <a16:colId xmlns:a16="http://schemas.microsoft.com/office/drawing/2014/main" val="386992833"/>
                    </a:ext>
                  </a:extLst>
                </a:gridCol>
                <a:gridCol w="1551215">
                  <a:extLst>
                    <a:ext uri="{9D8B030D-6E8A-4147-A177-3AD203B41FA5}">
                      <a16:colId xmlns:a16="http://schemas.microsoft.com/office/drawing/2014/main" val="3757115381"/>
                    </a:ext>
                  </a:extLst>
                </a:gridCol>
                <a:gridCol w="1525814">
                  <a:extLst>
                    <a:ext uri="{9D8B030D-6E8A-4147-A177-3AD203B41FA5}">
                      <a16:colId xmlns:a16="http://schemas.microsoft.com/office/drawing/2014/main" val="3877984183"/>
                    </a:ext>
                  </a:extLst>
                </a:gridCol>
                <a:gridCol w="1525814">
                  <a:extLst>
                    <a:ext uri="{9D8B030D-6E8A-4147-A177-3AD203B41FA5}">
                      <a16:colId xmlns:a16="http://schemas.microsoft.com/office/drawing/2014/main" val="2888487161"/>
                    </a:ext>
                  </a:extLst>
                </a:gridCol>
                <a:gridCol w="1525814">
                  <a:extLst>
                    <a:ext uri="{9D8B030D-6E8A-4147-A177-3AD203B41FA5}">
                      <a16:colId xmlns:a16="http://schemas.microsoft.com/office/drawing/2014/main" val="1050241653"/>
                    </a:ext>
                  </a:extLst>
                </a:gridCol>
                <a:gridCol w="1525814">
                  <a:extLst>
                    <a:ext uri="{9D8B030D-6E8A-4147-A177-3AD203B41FA5}">
                      <a16:colId xmlns:a16="http://schemas.microsoft.com/office/drawing/2014/main" val="3376152933"/>
                    </a:ext>
                  </a:extLst>
                </a:gridCol>
                <a:gridCol w="1525814">
                  <a:extLst>
                    <a:ext uri="{9D8B030D-6E8A-4147-A177-3AD203B41FA5}">
                      <a16:colId xmlns:a16="http://schemas.microsoft.com/office/drawing/2014/main" val="2500081380"/>
                    </a:ext>
                  </a:extLst>
                </a:gridCol>
              </a:tblGrid>
              <a:tr h="921620">
                <a:tc rowSpan="2"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№ п/п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Идеи по порядку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генерирова-ния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ЭКСПЕРТЫ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Среднее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арифме-тическое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Позиция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(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ранкинг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666297"/>
                  </a:ext>
                </a:extLst>
              </a:tr>
              <a:tr h="59060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№</a:t>
                      </a:r>
                      <a:r>
                        <a:rPr lang="ru-RU" sz="2800" b="1" baseline="0" dirty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№ 2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№ 3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№ 4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040689"/>
                  </a:ext>
                </a:extLst>
              </a:tr>
              <a:tr h="590608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………..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2,0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654712"/>
                  </a:ext>
                </a:extLst>
              </a:tr>
              <a:tr h="590608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………..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3,0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948465"/>
                  </a:ext>
                </a:extLst>
              </a:tr>
              <a:tr h="590608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………..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678860"/>
                  </a:ext>
                </a:extLst>
              </a:tr>
              <a:tr h="493903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………..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911707"/>
                  </a:ext>
                </a:extLst>
              </a:tr>
              <a:tr h="473704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………..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3,0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548171"/>
                  </a:ext>
                </a:extLst>
              </a:tr>
              <a:tr h="1388507">
                <a:tc gridSpan="8"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Вывод:  по результатам  процедуры генерации идей</a:t>
                      </a:r>
                      <a:r>
                        <a:rPr lang="ru-RU" sz="2000" b="1" i="1" baseline="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 </a:t>
                      </a:r>
                      <a:r>
                        <a:rPr lang="ru-RU" sz="2000" b="1" i="1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выбрана идея </a:t>
                      </a:r>
                    </a:p>
                    <a:p>
                      <a:pPr algn="ctr"/>
                      <a:r>
                        <a:rPr lang="ru-RU" sz="2000" b="1" i="1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(проблема, концепция,…) </a:t>
                      </a:r>
                    </a:p>
                    <a:p>
                      <a:pPr algn="ctr"/>
                      <a:r>
                        <a:rPr lang="ru-RU" sz="2000" b="1" i="1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с наименьшим показателем позиции, что соответствует </a:t>
                      </a:r>
                    </a:p>
                    <a:p>
                      <a:pPr algn="ctr"/>
                      <a:r>
                        <a:rPr lang="ru-RU" sz="2000" b="1" i="1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наибольшему рейтингу идеи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620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4484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044B5-7B6E-4878-8ED6-44E8645C6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536"/>
            <a:ext cx="10515600" cy="86726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anose="020B0604020202020204" pitchFamily="34" charset="0"/>
              </a:rPr>
              <a:t>ДЕКОМПОЗИЯ ЦЕЛИ ПРОЕКТА АСК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0729FCC-4118-414F-9F38-333FBA95EB0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48856"/>
              </p:ext>
            </p:extLst>
          </p:nvPr>
        </p:nvGraphicFramePr>
        <p:xfrm>
          <a:off x="339366" y="1055802"/>
          <a:ext cx="11349872" cy="561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Acrobat Document" r:id="rId3" imgW="6415686" imgH="4533529" progId="Acrobat.Document.11">
                  <p:embed/>
                </p:oleObj>
              </mc:Choice>
              <mc:Fallback>
                <p:oleObj name="Acrobat Document" r:id="rId3" imgW="6415686" imgH="4533529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9366" y="1055802"/>
                        <a:ext cx="11349872" cy="5613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4603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7A1E4-DE48-4F1B-9D11-1194B837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817"/>
            <a:ext cx="10515600" cy="67873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Arial Black" pitchFamily="34" charset="0"/>
              </a:rPr>
              <a:t>Функционально-коммуникационная система флагманского Ресурсного центра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1E3BCD0-199F-40D2-BF98-20E33678503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288680"/>
              </p:ext>
            </p:extLst>
          </p:nvPr>
        </p:nvGraphicFramePr>
        <p:xfrm>
          <a:off x="1098222" y="1112363"/>
          <a:ext cx="10147955" cy="5618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Acrobat Document" r:id="rId3" imgW="5486400" imgH="4114800" progId="Acrobat.Document.11">
                  <p:embed/>
                </p:oleObj>
              </mc:Choice>
              <mc:Fallback>
                <p:oleObj name="Acrobat Document" r:id="rId3" imgW="5486400" imgH="4114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8222" y="1112363"/>
                        <a:ext cx="10147955" cy="5618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4066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58477-D1A9-4927-89B7-22F4A46A5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12" y="365125"/>
            <a:ext cx="12023188" cy="1325563"/>
          </a:xfrm>
        </p:spPr>
        <p:txBody>
          <a:bodyPr>
            <a:noAutofit/>
          </a:bodyPr>
          <a:lstStyle/>
          <a:p>
            <a:pPr algn="r"/>
            <a:r>
              <a:rPr lang="ru-RU" sz="2800" dirty="0">
                <a:solidFill>
                  <a:schemeClr val="accent4"/>
                </a:solidFill>
                <a:latin typeface="Arial Black" panose="020B0A04020102020204" pitchFamily="34" charset="0"/>
              </a:rPr>
              <a:t>Проект флагманского Ресурсного центра </a:t>
            </a:r>
            <a:br>
              <a:rPr lang="ru-RU" sz="2800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chemeClr val="accent4"/>
                </a:solidFill>
                <a:latin typeface="Arial Black" panose="020B0A04020102020204" pitchFamily="34" charset="0"/>
              </a:rPr>
              <a:t>«Акселерация некоммерческих организаций»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CEF0EA0-9D3B-41D5-A0D6-E16EFC4C80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0951739"/>
              </p:ext>
            </p:extLst>
          </p:nvPr>
        </p:nvGraphicFramePr>
        <p:xfrm>
          <a:off x="168812" y="1690689"/>
          <a:ext cx="11845390" cy="5450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4037">
                  <a:extLst>
                    <a:ext uri="{9D8B030D-6E8A-4147-A177-3AD203B41FA5}">
                      <a16:colId xmlns:a16="http://schemas.microsoft.com/office/drawing/2014/main" val="4260308810"/>
                    </a:ext>
                  </a:extLst>
                </a:gridCol>
                <a:gridCol w="7681353">
                  <a:extLst>
                    <a:ext uri="{9D8B030D-6E8A-4147-A177-3AD203B41FA5}">
                      <a16:colId xmlns:a16="http://schemas.microsoft.com/office/drawing/2014/main" val="2563619216"/>
                    </a:ext>
                  </a:extLst>
                </a:gridCol>
              </a:tblGrid>
              <a:tr h="103125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Наименование обучающих и экспертных практико-ориентированных программ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Black" panose="020B0A04020102020204" pitchFamily="34" charset="0"/>
                        </a:rPr>
                        <a:t>График проведения: сроки, контрольные ключевые точки, количественные показатели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996603"/>
                  </a:ext>
                </a:extLst>
              </a:tr>
              <a:tr h="881354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latin typeface="Arial Black" panose="020B0A04020102020204" pitchFamily="34" charset="0"/>
                        </a:rPr>
                        <a:t>ШКОЛА ЭФФЕКТИВНОГО РУКОВОДИТЕЛЯ НКО </a:t>
                      </a:r>
                    </a:p>
                    <a:p>
                      <a:pPr algn="just"/>
                      <a:endParaRPr lang="ru-RU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latin typeface="Arial Black" panose="020B0A04020102020204" pitchFamily="34" charset="0"/>
                        </a:rPr>
                        <a:t>8 МОДУЛЕЙ: МАРТ, ИЮНЬ, ИЮЛЬ, АВГУСТ, СЕНТЯБРЬ, ОКТЯБРЬ, НОЯБРЬ, ДЕКАБРЬ 2021 г. – 25 участников (выдача Сертификатов о повышении квалификации)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863663"/>
                  </a:ext>
                </a:extLst>
              </a:tr>
              <a:tr h="656254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latin typeface="Arial Black" panose="020B0A04020102020204" pitchFamily="34" charset="0"/>
                        </a:rPr>
                        <a:t>ФОРУМ «СОЦИАЛЬНЫЙ СЕВАСТОПОЛЬ»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latin typeface="Arial Black" panose="020B0A04020102020204" pitchFamily="34" charset="0"/>
                        </a:rPr>
                        <a:t>НОЯБРЬ 2021 года – 150 руководителей и команд СО НКО (0-2 дни по отдельной программе)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460765"/>
                  </a:ext>
                </a:extLst>
              </a:tr>
              <a:tr h="656254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latin typeface="Arial Black" panose="020B0A04020102020204" pitchFamily="34" charset="0"/>
                        </a:rPr>
                        <a:t>СТРАТЕГИЧЕСКАЯ МАСТЕРСКАЯ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latin typeface="Arial Black" panose="020B0A04020102020204" pitchFamily="34" charset="0"/>
                        </a:rPr>
                        <a:t>Декабрь 2021 года  - апрель 2022 года - 5 семинаров-тренингов для команды из 35 участников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046810"/>
                  </a:ext>
                </a:extLst>
              </a:tr>
              <a:tr h="937506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latin typeface="Arial Black" panose="020B0A04020102020204" pitchFamily="34" charset="0"/>
                        </a:rPr>
                        <a:t>ЗАСЕДАНИЯ КРУГЛЫХ СТОЛОВ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latin typeface="Arial Black" panose="020B0A04020102020204" pitchFamily="34" charset="0"/>
                        </a:rPr>
                        <a:t>6 круглых столов с участием органов власти, СМИ, представителей некоммерческого сообщества, с презентацией не менее 25 социальных проектов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587552"/>
                  </a:ext>
                </a:extLst>
              </a:tr>
              <a:tr h="974993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latin typeface="Arial Black" panose="020B0A04020102020204" pitchFamily="34" charset="0"/>
                        </a:rPr>
                        <a:t>ПРОВЕДЕНИЕ КОНСУЛЬТАЦИЙ РУКОВОДИТЕЛЕЙ И КОМАНД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latin typeface="Arial Black" panose="020B0A04020102020204" pitchFamily="34" charset="0"/>
                        </a:rPr>
                        <a:t>не менее 540 консультаций для руководителей, команд СО НКО, инициативных групп, активных граждан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002977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8A4ACA-5C6F-41BE-B449-3FAC52D4C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7612" cy="16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92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136CE5-071F-4220-8071-411E0D953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116632"/>
            <a:ext cx="10068128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Arial Black" panose="020B0A04020102020204" pitchFamily="34" charset="0"/>
              </a:rPr>
              <a:t>По проекту Ассоциации волонтёрских центров в городе Севастополе в 2021 году создан Региональный центр и команда мечты «серебряного» </a:t>
            </a:r>
            <a:r>
              <a:rPr lang="ru-RU" sz="2400" b="1" dirty="0" err="1">
                <a:latin typeface="Arial Black" panose="020B0A04020102020204" pitchFamily="34" charset="0"/>
              </a:rPr>
              <a:t>волонтёрства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Picture 2" descr="https://webattach.mail.yandex.net/message_part_real/20190306_133632.jpg?exif_rotate=y&amp;no_disposition=y&amp;name=20190306_133632.jpg&amp;sid=AEBPIJ*uGzRQTAmr8H%2F6cOEYjudlRvpoSgfoZ%2FOdTYfr1*2TH7OIxySwatl3b7ffHzdf1v5yHdRV1Hsck*N*TQOKQTnj1FNJVNbncXzW0aUsUCMMTuCOtXOoorfQuGxd">
            <a:extLst>
              <a:ext uri="{FF2B5EF4-FFF2-40B4-BE49-F238E27FC236}">
                <a16:creationId xmlns:a16="http://schemas.microsoft.com/office/drawing/2014/main" id="{11A0CA3B-B5C5-4DDA-8105-F8732B9CBB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1" y="1124745"/>
            <a:ext cx="11366694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8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247637-4AE9-4C8F-B0EA-47973AC25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4" y="733925"/>
            <a:ext cx="12038531" cy="629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39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4916E-2402-4466-98BC-732C0B57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28" y="0"/>
            <a:ext cx="10288172" cy="2348880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latin typeface="Arial Black" pitchFamily="34" charset="0"/>
              </a:rPr>
            </a:br>
            <a:br>
              <a:rPr lang="ru-RU" b="1" dirty="0">
                <a:latin typeface="Arial Black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Проектный офис Ресурсного центра и команда проекта АНО</a:t>
            </a:r>
            <a:br>
              <a:rPr lang="ru-RU" b="1" dirty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благодарит за Ваше время и внимание и желает успехов в социальном проектировании!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F323A7-48DE-491C-947E-25A78DB31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7" y="3213100"/>
            <a:ext cx="8496942" cy="36448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800" b="1" dirty="0"/>
          </a:p>
          <a:p>
            <a:pPr marL="0" indent="0" algn="ctr">
              <a:buNone/>
            </a:pPr>
            <a:r>
              <a:rPr lang="ru-RU" sz="2800" b="1" dirty="0">
                <a:latin typeface="Arial Black" pitchFamily="34" charset="0"/>
              </a:rPr>
              <a:t>Контакты</a:t>
            </a:r>
          </a:p>
          <a:p>
            <a:pPr marL="0" indent="0" algn="just">
              <a:buNone/>
            </a:pPr>
            <a:r>
              <a:rPr lang="ru-RU" sz="2800" b="1" dirty="0">
                <a:latin typeface="Arial Black" pitchFamily="34" charset="0"/>
              </a:rPr>
              <a:t>е-</a:t>
            </a:r>
            <a:r>
              <a:rPr lang="en-US" sz="2800" b="1" dirty="0">
                <a:latin typeface="Arial Black" pitchFamily="34" charset="0"/>
              </a:rPr>
              <a:t>mail: </a:t>
            </a:r>
            <a:r>
              <a:rPr lang="en-US" sz="2800" b="1" dirty="0">
                <a:latin typeface="Arial Black" pitchFamily="34" charset="0"/>
                <a:hlinkClick r:id="rId2"/>
              </a:rPr>
              <a:t>panova.spm@yandex.ru</a:t>
            </a:r>
            <a:endParaRPr lang="en-US" sz="2800" b="1" dirty="0">
              <a:latin typeface="Arial Black" pitchFamily="34" charset="0"/>
            </a:endParaRPr>
          </a:p>
          <a:p>
            <a:pPr marL="0" indent="0" algn="just">
              <a:buNone/>
            </a:pPr>
            <a:r>
              <a:rPr lang="en-US" sz="2800" b="1" dirty="0">
                <a:latin typeface="Arial Black" pitchFamily="34" charset="0"/>
              </a:rPr>
              <a:t>web-site: </a:t>
            </a:r>
            <a:r>
              <a:rPr lang="en-US" sz="2800" b="1" dirty="0">
                <a:latin typeface="Arial Black" pitchFamily="34" charset="0"/>
                <a:hlinkClick r:id="rId3"/>
              </a:rPr>
              <a:t>www.rcnko.ru</a:t>
            </a:r>
            <a:endParaRPr lang="en-US" sz="2800" b="1" dirty="0">
              <a:latin typeface="Arial Black" pitchFamily="34" charset="0"/>
            </a:endParaRPr>
          </a:p>
          <a:p>
            <a:pPr marL="0" indent="0" algn="just">
              <a:buNone/>
            </a:pPr>
            <a:r>
              <a:rPr lang="ru-RU" sz="2800" b="1" dirty="0">
                <a:latin typeface="Arial Black" pitchFamily="34" charset="0"/>
              </a:rPr>
              <a:t>телефоны:  + 7 </a:t>
            </a:r>
            <a:r>
              <a:rPr lang="ru-RU" b="1" dirty="0">
                <a:latin typeface="Arial Black" pitchFamily="34" charset="0"/>
              </a:rPr>
              <a:t>(97</a:t>
            </a:r>
            <a:r>
              <a:rPr lang="ru-RU" sz="2800" b="1" dirty="0">
                <a:latin typeface="Arial Black" pitchFamily="34" charset="0"/>
              </a:rPr>
              <a:t>8) 822 75 18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564" y="4347908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538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18701-90C6-4A7B-B7F6-489FBDED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7" y="120317"/>
            <a:ext cx="11949788" cy="157037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ДИНАМИКА реализации социальных проектов за счет </a:t>
            </a:r>
            <a:r>
              <a:rPr lang="ru-RU" sz="2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софинансирования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  из федеральных и региональных бюджетных средств в 2017-2021 </a:t>
            </a:r>
            <a:r>
              <a:rPr lang="ru-RU" sz="2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г.г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.</a:t>
            </a:r>
            <a:b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A1390D-C48B-4003-A606-B9922129B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2841"/>
            <a:ext cx="11949788" cy="56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22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76EE1-3845-4599-9EFC-33EA6B1BE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Реализация социальных проектов за счет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софинансирования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  из федеральных и региональных </a:t>
            </a:r>
            <a:b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бюджетных средств</a:t>
            </a:r>
            <a:endParaRPr lang="ru-RU" sz="24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21061E5-CEFA-4667-BA6A-BB46EAC95A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0760290"/>
              </p:ext>
            </p:extLst>
          </p:nvPr>
        </p:nvGraphicFramePr>
        <p:xfrm>
          <a:off x="391886" y="1825624"/>
          <a:ext cx="10961914" cy="5032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1011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D41F0-DED0-4E87-B45F-DB50003E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ДИНАМИКА реализации социальных проектов за счет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софинансирования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  из региональных </a:t>
            </a:r>
            <a:b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бюджетных средств</a:t>
            </a:r>
            <a:endParaRPr lang="ru-RU" sz="24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10B36A2-18B8-41BA-8ABF-CDCEF44385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8626032"/>
              </p:ext>
            </p:extLst>
          </p:nvPr>
        </p:nvGraphicFramePr>
        <p:xfrm>
          <a:off x="546755" y="1602556"/>
          <a:ext cx="11010507" cy="5015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9929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13C29-F6BC-4A6D-B6D0-27E22D6E8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ДИНАМИКА реализации социальных проектов за счет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софинансирования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  из федеральных  </a:t>
            </a:r>
            <a:b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бюджетных средств</a:t>
            </a:r>
            <a:endParaRPr lang="ru-RU" sz="24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8056AD5-9CC2-47B2-BF01-C1D49F4042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0040520"/>
              </p:ext>
            </p:extLst>
          </p:nvPr>
        </p:nvGraphicFramePr>
        <p:xfrm>
          <a:off x="81280" y="1925052"/>
          <a:ext cx="11887200" cy="4683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4347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648B1-80E3-4C78-8D0B-DB40947F6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8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Динамика средних сумм </a:t>
            </a:r>
            <a:r>
              <a:rPr lang="ru-RU" sz="28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софинансирования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 в тысячах рублей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C8C14B5-9329-46B4-A081-248EA3F49F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6687822"/>
              </p:ext>
            </p:extLst>
          </p:nvPr>
        </p:nvGraphicFramePr>
        <p:xfrm>
          <a:off x="838200" y="1291472"/>
          <a:ext cx="10515600" cy="5260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7456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AAF41-1097-40D8-BF7B-EEBC89A4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744" y="1"/>
            <a:ext cx="10515600" cy="97096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Реализация социальных проектов по направлениям за счет региональной субсидии 2017-2021гг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22AD4F92-9ADD-4975-A22D-2AAAA39D91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7458575"/>
              </p:ext>
            </p:extLst>
          </p:nvPr>
        </p:nvGraphicFramePr>
        <p:xfrm>
          <a:off x="603315" y="782320"/>
          <a:ext cx="11010508" cy="5394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4753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99C1-4886-4C78-9E8A-D297672DB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309"/>
            <a:ext cx="10515600" cy="1020091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Реализация социальных проектов по направлениям за счет федеральной субсидии 2017-2021гг</a:t>
            </a:r>
            <a:endParaRPr lang="ru-RU" sz="20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96D1634-479B-434F-82CB-2ACB859917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9139732"/>
              </p:ext>
            </p:extLst>
          </p:nvPr>
        </p:nvGraphicFramePr>
        <p:xfrm>
          <a:off x="245097" y="1168400"/>
          <a:ext cx="11434713" cy="5541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5674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907</TotalTime>
  <Words>561</Words>
  <Application>Microsoft Office PowerPoint</Application>
  <PresentationFormat>Широкоэкранный</PresentationFormat>
  <Paragraphs>118</Paragraphs>
  <Slides>20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Office Theme</vt:lpstr>
      <vt:lpstr>1_Office Theme</vt:lpstr>
      <vt:lpstr>Acrobat Document</vt:lpstr>
      <vt:lpstr>Презентация PowerPoint</vt:lpstr>
      <vt:lpstr>Презентация PowerPoint</vt:lpstr>
      <vt:lpstr>ДИНАМИКА реализации социальных проектов за счет софинансирования  из федеральных и региональных бюджетных средств в 2017-2021 г.г. </vt:lpstr>
      <vt:lpstr>Реализация социальных проектов за счет софинансирования  из федеральных и региональных  бюджетных средств</vt:lpstr>
      <vt:lpstr>ДИНАМИКА реализации социальных проектов за счет софинансирования  из региональных  бюджетных средств</vt:lpstr>
      <vt:lpstr>ДИНАМИКА реализации социальных проектов за счет софинансирования  из федеральных   бюджетных средств</vt:lpstr>
      <vt:lpstr>Динамика средних сумм софинансирования в тысячах рублей</vt:lpstr>
      <vt:lpstr>Реализация социальных проектов по направлениям за счет региональной субсидии 2017-2021гг</vt:lpstr>
      <vt:lpstr>Реализация социальных проектов по направлениям за счет федеральной субсидии 2017-2021гг</vt:lpstr>
      <vt:lpstr>Результаты конкурса социальных проектов - победителей Президентского фонда культурных инициатив по городу Севастополя</vt:lpstr>
      <vt:lpstr>Презентация PowerPoint</vt:lpstr>
      <vt:lpstr>РЕЕСТР СО НКО  и перспективы участия: - Стать поставщиком или исполнителем социальных услуг -  Быть получателем субсидий от государственных,  региональных,  муниципальных органов власти -  Быть получателем поддержки Фонда президентских грантов  Примечание: на региональном уровне преференции не реализованы</vt:lpstr>
      <vt:lpstr>Информационно -коммуникационная платформа</vt:lpstr>
      <vt:lpstr>Чему мы учим (учимся)?   Создание «команды мечты»        От ИДЕИ до ПРОЕКТА (мозговой штурм)</vt:lpstr>
      <vt:lpstr>Метод коллективной  генерации идей </vt:lpstr>
      <vt:lpstr>ДЕКОМПОЗИЯ ЦЕЛИ ПРОЕКТА АСК</vt:lpstr>
      <vt:lpstr>Функционально-коммуникационная система флагманского Ресурсного центра</vt:lpstr>
      <vt:lpstr>Проект флагманского Ресурсного центра  «Акселерация некоммерческих организаций»</vt:lpstr>
      <vt:lpstr>По проекту Ассоциации волонтёрских центров в городе Севастополе в 2021 году создан Региональный центр и команда мечты «серебряного» волонтёрства</vt:lpstr>
      <vt:lpstr>  Проектный офис Ресурсного центра и команда проекта АНО благодарит за Ваше время и внимание и желает успехов в социальном проектировании!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Acer</cp:lastModifiedBy>
  <cp:revision>132</cp:revision>
  <dcterms:created xsi:type="dcterms:W3CDTF">2021-05-17T11:26:23Z</dcterms:created>
  <dcterms:modified xsi:type="dcterms:W3CDTF">2021-12-08T11:10:21Z</dcterms:modified>
</cp:coreProperties>
</file>